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24"/>
  </p:notesMasterIdLst>
  <p:sldIdLst>
    <p:sldId id="257" r:id="rId6"/>
    <p:sldId id="283" r:id="rId7"/>
    <p:sldId id="285" r:id="rId8"/>
    <p:sldId id="284" r:id="rId9"/>
    <p:sldId id="298" r:id="rId10"/>
    <p:sldId id="299" r:id="rId11"/>
    <p:sldId id="287" r:id="rId12"/>
    <p:sldId id="288" r:id="rId13"/>
    <p:sldId id="289" r:id="rId14"/>
    <p:sldId id="291" r:id="rId15"/>
    <p:sldId id="292" r:id="rId16"/>
    <p:sldId id="294" r:id="rId17"/>
    <p:sldId id="295" r:id="rId18"/>
    <p:sldId id="296" r:id="rId19"/>
    <p:sldId id="297" r:id="rId20"/>
    <p:sldId id="293" r:id="rId21"/>
    <p:sldId id="282" r:id="rId22"/>
    <p:sldId id="30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8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9/28/2010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9/28/2010 2:10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dirty="0"/>
          </a:p>
        </p:txBody>
      </p:sp>
      <p:sp>
        <p:nvSpPr>
          <p:cNvPr id="4" name="Slide Number Placeholder 3"/>
          <p:cNvSpPr>
            <a:spLocks noGrp="1"/>
          </p:cNvSpPr>
          <p:nvPr>
            <p:ph type="sldNum" sz="quarter" idx="10"/>
          </p:nvPr>
        </p:nvSpPr>
        <p:spPr/>
        <p:txBody>
          <a:bodyPr/>
          <a:lstStyle/>
          <a:p>
            <a:fld id="{348479B2-B137-4FAA-B6DC-C594B6658870}"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9/28/2010 2:24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9/28/2010 2:10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altLang="zh-CN"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ltLang="zh-CN"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ltLang="zh-CN"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ltLang="zh-CN"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ltLang="zh-CN"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ltLang="zh-CN"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ltLang="zh-CN"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ltLang="zh-CN"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oleObject" Target="../embeddings/oleObject13.bin"/><Relationship Id="rId4" Type="http://schemas.openxmlformats.org/officeDocument/2006/relationships/image" Target="../media/image29.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4.xml"/><Relationship Id="rId5" Type="http://schemas.openxmlformats.org/officeDocument/2006/relationships/image" Target="../media/image35.emf"/><Relationship Id="rId4" Type="http://schemas.openxmlformats.org/officeDocument/2006/relationships/image" Target="../media/image34.emf"/></Relationships>
</file>

<file path=ppt/slides/_rels/slide15.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oleObject" Target="../embeddings/oleObject1.bin"/><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2.xml"/><Relationship Id="rId7"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20.png"/><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2.png"/><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25.e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chemeClr val="bg2"/>
                </a:solidFill>
              </a:rPr>
              <a:t>FAST DYNAMIC QUANTIZATION ALGORITHM FOR VECTOR MAP COMPRESSION</a:t>
            </a:r>
            <a:endParaRPr lang="en-US" sz="4400" dirty="0">
              <a:solidFill>
                <a:schemeClr val="bg2"/>
              </a:solidFill>
            </a:endParaRPr>
          </a:p>
        </p:txBody>
      </p:sp>
      <p:sp>
        <p:nvSpPr>
          <p:cNvPr id="3" name="Subtitle 2"/>
          <p:cNvSpPr>
            <a:spLocks noGrp="1"/>
          </p:cNvSpPr>
          <p:nvPr>
            <p:ph type="subTitle" idx="1"/>
          </p:nvPr>
        </p:nvSpPr>
        <p:spPr>
          <a:xfrm>
            <a:off x="683568" y="5013176"/>
            <a:ext cx="7681913" cy="1293812"/>
          </a:xfrm>
        </p:spPr>
        <p:txBody>
          <a:bodyPr>
            <a:normAutofit lnSpcReduction="10000"/>
          </a:bodyPr>
          <a:lstStyle/>
          <a:p>
            <a:r>
              <a:rPr lang="en-US" dirty="0" err="1" smtClean="0"/>
              <a:t>Minjie</a:t>
            </a:r>
            <a:r>
              <a:rPr lang="en-US" dirty="0" smtClean="0"/>
              <a:t> Chen, </a:t>
            </a:r>
            <a:r>
              <a:rPr lang="en-US" dirty="0" err="1" smtClean="0"/>
              <a:t>Mantao</a:t>
            </a:r>
            <a:r>
              <a:rPr lang="en-US" dirty="0" smtClean="0"/>
              <a:t> </a:t>
            </a:r>
            <a:r>
              <a:rPr lang="en-US" dirty="0" err="1" smtClean="0"/>
              <a:t>Xu</a:t>
            </a:r>
            <a:r>
              <a:rPr lang="en-US" dirty="0" smtClean="0"/>
              <a:t> and </a:t>
            </a:r>
            <a:r>
              <a:rPr lang="en-US" dirty="0" err="1" smtClean="0"/>
              <a:t>Pasi</a:t>
            </a:r>
            <a:r>
              <a:rPr lang="en-US" dirty="0" smtClean="0"/>
              <a:t> </a:t>
            </a:r>
            <a:r>
              <a:rPr lang="en-US" dirty="0" err="1" smtClean="0"/>
              <a:t>Fr</a:t>
            </a:r>
            <a:r>
              <a:rPr lang="en-US" altLang="zh-CN" dirty="0" err="1" smtClean="0"/>
              <a:t>ä</a:t>
            </a:r>
            <a:r>
              <a:rPr lang="en-US" dirty="0" err="1" smtClean="0"/>
              <a:t>nti</a:t>
            </a:r>
            <a:endParaRPr lang="en-US" dirty="0" smtClean="0"/>
          </a:p>
          <a:p>
            <a:endParaRPr lang="en-US" dirty="0" smtClean="0"/>
          </a:p>
          <a:p>
            <a:r>
              <a:rPr lang="en-US" dirty="0" smtClean="0"/>
              <a:t>University of Eastern Finland</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Dynamic Quantization</a:t>
            </a:r>
            <a:endParaRPr lang="en-US" altLang="zh-CN" sz="3200" b="1" dirty="0">
              <a:ea typeface="宋体" pitchFamily="2" charset="-122"/>
            </a:endParaRP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78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3"/>
          <p:cNvSpPr txBox="1">
            <a:spLocks noChangeArrowheads="1"/>
          </p:cNvSpPr>
          <p:nvPr/>
        </p:nvSpPr>
        <p:spPr>
          <a:xfrm>
            <a:off x="395536" y="1340768"/>
            <a:ext cx="8391847" cy="2585323"/>
          </a:xfrm>
          <a:prstGeom prst="rect">
            <a:avLst/>
          </a:prstGeom>
        </p:spPr>
        <p:txBody>
          <a:bodyPr vert="horz" wrap="square" lIns="0" tIns="0" rIns="0" bIns="0" rtlCol="0">
            <a:spAutoFit/>
          </a:bodyPr>
          <a:lstStyle/>
          <a:p>
            <a:r>
              <a:rPr lang="en-US" altLang="zh-CN" sz="2400" dirty="0" smtClean="0">
                <a:solidFill>
                  <a:schemeClr val="bg1"/>
                </a:solidFill>
              </a:rPr>
              <a:t>Two parameters:     </a:t>
            </a:r>
            <a:r>
              <a:rPr lang="en-US" altLang="zh-CN" sz="2400" dirty="0" err="1" smtClean="0">
                <a:solidFill>
                  <a:schemeClr val="bg1"/>
                </a:solidFill>
              </a:rPr>
              <a:t>Lagrangian</a:t>
            </a:r>
            <a:r>
              <a:rPr lang="en-US" altLang="zh-CN" sz="2400" dirty="0" smtClean="0">
                <a:solidFill>
                  <a:schemeClr val="bg1"/>
                </a:solidFill>
              </a:rPr>
              <a:t> parameter </a:t>
            </a:r>
            <a:r>
              <a:rPr lang="en-US" altLang="zh-CN" sz="2400" i="1" dirty="0" smtClean="0">
                <a:solidFill>
                  <a:schemeClr val="bg1"/>
                </a:solidFill>
              </a:rPr>
              <a:t>λ  </a:t>
            </a:r>
          </a:p>
          <a:p>
            <a:r>
              <a:rPr lang="en-US" altLang="zh-CN" sz="2400" i="1" dirty="0" smtClean="0">
                <a:solidFill>
                  <a:schemeClr val="bg1"/>
                </a:solidFill>
              </a:rPr>
              <a:t>		</a:t>
            </a:r>
            <a:r>
              <a:rPr lang="en-US" altLang="zh-CN" sz="2400" dirty="0" smtClean="0">
                <a:solidFill>
                  <a:schemeClr val="bg1"/>
                </a:solidFill>
              </a:rPr>
              <a:t>         quantization level  </a:t>
            </a:r>
            <a:r>
              <a:rPr lang="en-US" altLang="zh-CN" sz="2400" i="1" dirty="0" smtClean="0">
                <a:solidFill>
                  <a:schemeClr val="bg1"/>
                </a:solidFill>
              </a:rPr>
              <a:t>l</a:t>
            </a:r>
          </a:p>
          <a:p>
            <a:endParaRPr lang="en-US" altLang="zh-CN" sz="2400" dirty="0" smtClean="0">
              <a:solidFill>
                <a:schemeClr val="bg1"/>
              </a:solidFill>
            </a:endParaRPr>
          </a:p>
          <a:p>
            <a:r>
              <a:rPr lang="en-US" altLang="zh-CN" sz="2400" dirty="0" smtClean="0">
                <a:solidFill>
                  <a:schemeClr val="bg1"/>
                </a:solidFill>
              </a:rPr>
              <a:t>Given one </a:t>
            </a:r>
            <a:r>
              <a:rPr lang="en-US" altLang="zh-CN" sz="2400" i="1" dirty="0" smtClean="0">
                <a:solidFill>
                  <a:schemeClr val="bg1"/>
                </a:solidFill>
              </a:rPr>
              <a:t>l</a:t>
            </a:r>
            <a:r>
              <a:rPr lang="en-US" altLang="zh-CN" sz="2400" dirty="0" smtClean="0">
                <a:solidFill>
                  <a:schemeClr val="bg1"/>
                </a:solidFill>
              </a:rPr>
              <a:t>, different </a:t>
            </a:r>
            <a:r>
              <a:rPr lang="en-US" altLang="zh-CN" sz="2400" i="1" dirty="0" smtClean="0">
                <a:solidFill>
                  <a:schemeClr val="bg1"/>
                </a:solidFill>
              </a:rPr>
              <a:t>λ  </a:t>
            </a:r>
            <a:r>
              <a:rPr lang="en-US" altLang="zh-CN" sz="2400" dirty="0" smtClean="0">
                <a:solidFill>
                  <a:schemeClr val="bg1"/>
                </a:solidFill>
              </a:rPr>
              <a:t>→  one rate-distortion curve</a:t>
            </a:r>
          </a:p>
          <a:p>
            <a:endParaRPr lang="en-US" altLang="zh-CN" sz="2400" dirty="0" smtClean="0">
              <a:solidFill>
                <a:schemeClr val="bg1"/>
              </a:solidFill>
            </a:endParaRPr>
          </a:p>
          <a:p>
            <a:r>
              <a:rPr lang="en-US" altLang="zh-CN" sz="2400" dirty="0" smtClean="0">
                <a:solidFill>
                  <a:schemeClr val="bg1"/>
                </a:solidFill>
              </a:rPr>
              <a:t>Existing approach calculates many rate-distortion curves with different </a:t>
            </a:r>
            <a:r>
              <a:rPr lang="en-US" altLang="zh-CN" sz="2400" i="1" dirty="0" smtClean="0">
                <a:solidFill>
                  <a:schemeClr val="bg1"/>
                </a:solidFill>
              </a:rPr>
              <a:t>l</a:t>
            </a:r>
            <a:r>
              <a:rPr lang="en-US" altLang="zh-CN" sz="2400" dirty="0" smtClean="0">
                <a:solidFill>
                  <a:schemeClr val="bg1"/>
                </a:solidFill>
              </a:rPr>
              <a:t> and the best  is the </a:t>
            </a:r>
            <a:r>
              <a:rPr lang="en-US" altLang="zh-CN" sz="2400" i="1" dirty="0" smtClean="0">
                <a:solidFill>
                  <a:schemeClr val="bg1"/>
                </a:solidFill>
              </a:rPr>
              <a:t>lower</a:t>
            </a:r>
            <a:r>
              <a:rPr lang="en-US" altLang="zh-CN" sz="2400" dirty="0" smtClean="0">
                <a:solidFill>
                  <a:schemeClr val="bg1"/>
                </a:solidFill>
              </a:rPr>
              <a:t> </a:t>
            </a:r>
            <a:r>
              <a:rPr lang="en-US" altLang="zh-CN" sz="2400" i="1" dirty="0" smtClean="0">
                <a:solidFill>
                  <a:schemeClr val="bg1"/>
                </a:solidFill>
              </a:rPr>
              <a:t>envelope</a:t>
            </a:r>
            <a:r>
              <a:rPr lang="en-US" altLang="zh-CN" sz="2400" dirty="0" smtClean="0">
                <a:solidFill>
                  <a:schemeClr val="bg1"/>
                </a:solidFill>
              </a:rPr>
              <a:t> of the set of curves. </a:t>
            </a:r>
            <a:endParaRPr lang="zh-CN" altLang="zh-CN" sz="2400" dirty="0">
              <a:solidFill>
                <a:schemeClr val="bg1"/>
              </a:solidFill>
            </a:endParaRPr>
          </a:p>
        </p:txBody>
      </p:sp>
      <p:sp>
        <p:nvSpPr>
          <p:cNvPr id="14" name="Rectangle 13"/>
          <p:cNvSpPr/>
          <p:nvPr/>
        </p:nvSpPr>
        <p:spPr>
          <a:xfrm>
            <a:off x="3851920" y="4725144"/>
            <a:ext cx="4572000" cy="646331"/>
          </a:xfrm>
          <a:prstGeom prst="rect">
            <a:avLst/>
          </a:prstGeom>
        </p:spPr>
        <p:txBody>
          <a:bodyPr>
            <a:spAutoFit/>
          </a:bodyPr>
          <a:lstStyle/>
          <a:p>
            <a:r>
              <a:rPr lang="en-US" altLang="zh-CN" i="1" dirty="0" smtClean="0">
                <a:solidFill>
                  <a:schemeClr val="bg1"/>
                </a:solidFill>
              </a:rPr>
              <a:t>Rate-distortion curve for quantization step </a:t>
            </a:r>
            <a:r>
              <a:rPr lang="en-US" altLang="zh-CN" i="1" dirty="0" err="1" smtClean="0">
                <a:solidFill>
                  <a:schemeClr val="bg1"/>
                </a:solidFill>
              </a:rPr>
              <a:t>q</a:t>
            </a:r>
            <a:r>
              <a:rPr lang="en-US" altLang="zh-CN" i="1" baseline="-25000" dirty="0" err="1" smtClean="0">
                <a:solidFill>
                  <a:schemeClr val="bg1"/>
                </a:solidFill>
              </a:rPr>
              <a:t>k</a:t>
            </a:r>
            <a:r>
              <a:rPr lang="en-US" altLang="zh-CN" i="1" dirty="0" smtClean="0">
                <a:solidFill>
                  <a:schemeClr val="bg1"/>
                </a:solidFill>
              </a:rPr>
              <a:t>=0.01/2</a:t>
            </a:r>
            <a:r>
              <a:rPr lang="en-US" altLang="zh-CN" i="1" baseline="30000" dirty="0" smtClean="0">
                <a:solidFill>
                  <a:schemeClr val="bg1"/>
                </a:solidFill>
              </a:rPr>
              <a:t>k</a:t>
            </a:r>
            <a:r>
              <a:rPr lang="en-US" altLang="zh-CN" i="1" dirty="0" smtClean="0">
                <a:solidFill>
                  <a:schemeClr val="bg1"/>
                </a:solidFill>
              </a:rPr>
              <a:t>, k=0, 1/2,1,…, 5</a:t>
            </a:r>
            <a:endParaRPr lang="zh-CN" altLang="en-US" dirty="0">
              <a:solidFill>
                <a:schemeClr val="bg1"/>
              </a:solidFill>
            </a:endParaRPr>
          </a:p>
        </p:txBody>
      </p:sp>
      <p:sp>
        <p:nvSpPr>
          <p:cNvPr id="15" name="Rectangle 14"/>
          <p:cNvSpPr/>
          <p:nvPr/>
        </p:nvSpPr>
        <p:spPr>
          <a:xfrm>
            <a:off x="4427984" y="5589240"/>
            <a:ext cx="1814920" cy="400110"/>
          </a:xfrm>
          <a:prstGeom prst="rect">
            <a:avLst/>
          </a:prstGeom>
        </p:spPr>
        <p:txBody>
          <a:bodyPr wrap="none">
            <a:spAutoFit/>
          </a:bodyPr>
          <a:lstStyle/>
          <a:p>
            <a:r>
              <a:rPr lang="en-US" altLang="zh-CN" sz="2000" dirty="0" smtClean="0">
                <a:solidFill>
                  <a:srgbClr val="FF0000"/>
                </a:solidFill>
              </a:rPr>
              <a:t>Time-expensive</a:t>
            </a:r>
            <a:endParaRPr lang="zh-CN" altLang="en-US" dirty="0">
              <a:solidFill>
                <a:srgbClr val="FF0000"/>
              </a:solidFill>
            </a:endParaRPr>
          </a:p>
        </p:txBody>
      </p:sp>
      <p:pic>
        <p:nvPicPr>
          <p:cNvPr id="81923" name="Picture 3"/>
          <p:cNvPicPr>
            <a:picLocks noChangeAspect="1" noChangeArrowheads="1"/>
          </p:cNvPicPr>
          <p:nvPr/>
        </p:nvPicPr>
        <p:blipFill>
          <a:blip r:embed="rId2" cstate="print"/>
          <a:srcRect/>
          <a:stretch>
            <a:fillRect/>
          </a:stretch>
        </p:blipFill>
        <p:spPr bwMode="auto">
          <a:xfrm>
            <a:off x="395536" y="3789040"/>
            <a:ext cx="3225600" cy="26064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Dynamic Quantization – fast solution </a:t>
            </a:r>
            <a:endParaRPr lang="en-US" altLang="zh-CN" sz="3200" b="1" dirty="0">
              <a:ea typeface="宋体" pitchFamily="2" charset="-122"/>
            </a:endParaRP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78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3"/>
          <p:cNvSpPr txBox="1">
            <a:spLocks noChangeArrowheads="1"/>
          </p:cNvSpPr>
          <p:nvPr/>
        </p:nvSpPr>
        <p:spPr>
          <a:xfrm>
            <a:off x="395536" y="1124744"/>
            <a:ext cx="8391847" cy="2215991"/>
          </a:xfrm>
          <a:prstGeom prst="rect">
            <a:avLst/>
          </a:prstGeom>
        </p:spPr>
        <p:txBody>
          <a:bodyPr vert="horz" wrap="square" lIns="0" tIns="0" rIns="0" bIns="0" rtlCol="0">
            <a:spAutoFit/>
          </a:bodyPr>
          <a:lstStyle/>
          <a:p>
            <a:endParaRPr lang="en-GB" altLang="zh-CN" sz="2400" dirty="0" smtClean="0">
              <a:solidFill>
                <a:schemeClr val="bg1"/>
              </a:solidFill>
            </a:endParaRPr>
          </a:p>
          <a:p>
            <a:r>
              <a:rPr lang="en-GB" altLang="zh-CN" sz="2400" dirty="0" smtClean="0">
                <a:solidFill>
                  <a:schemeClr val="bg1"/>
                </a:solidFill>
              </a:rPr>
              <a:t>Proposed: if ∆x, ∆y follows </a:t>
            </a:r>
            <a:r>
              <a:rPr lang="en-GB" altLang="zh-CN" sz="2400" i="1" dirty="0" smtClean="0">
                <a:solidFill>
                  <a:schemeClr val="bg1"/>
                </a:solidFill>
              </a:rPr>
              <a:t>geometric distribution </a:t>
            </a:r>
            <a:r>
              <a:rPr lang="en-GB" altLang="zh-CN" sz="2400" dirty="0" smtClean="0">
                <a:solidFill>
                  <a:schemeClr val="bg1"/>
                </a:solidFill>
              </a:rPr>
              <a:t>or </a:t>
            </a:r>
            <a:r>
              <a:rPr lang="en-GB" altLang="zh-CN" sz="2400" i="1" dirty="0" smtClean="0">
                <a:solidFill>
                  <a:schemeClr val="bg1"/>
                </a:solidFill>
              </a:rPr>
              <a:t>uniform distribution</a:t>
            </a:r>
            <a:r>
              <a:rPr lang="en-GB" altLang="zh-CN" sz="2400" dirty="0" smtClean="0">
                <a:solidFill>
                  <a:schemeClr val="bg1"/>
                </a:solidFill>
              </a:rPr>
              <a:t>, by setting </a:t>
            </a:r>
            <a:endParaRPr lang="en-US" altLang="zh-CN" sz="2400" dirty="0" smtClean="0">
              <a:solidFill>
                <a:schemeClr val="bg1"/>
              </a:solidFill>
            </a:endParaRPr>
          </a:p>
          <a:p>
            <a:endParaRPr lang="en-US" altLang="zh-CN" sz="2400" dirty="0" smtClean="0">
              <a:solidFill>
                <a:schemeClr val="bg1"/>
              </a:solidFill>
            </a:endParaRPr>
          </a:p>
          <a:p>
            <a:endParaRPr lang="en-US" altLang="zh-CN" sz="2400" dirty="0" smtClean="0">
              <a:solidFill>
                <a:schemeClr val="bg1"/>
              </a:solidFill>
            </a:endParaRPr>
          </a:p>
          <a:p>
            <a:r>
              <a:rPr lang="en-US" altLang="zh-CN" sz="2400" dirty="0" smtClean="0">
                <a:solidFill>
                  <a:schemeClr val="bg1"/>
                </a:solidFill>
              </a:rPr>
              <a:t>for each </a:t>
            </a:r>
            <a:r>
              <a:rPr lang="en-US" altLang="zh-CN" sz="2400" i="1" dirty="0" smtClean="0">
                <a:solidFill>
                  <a:schemeClr val="bg1"/>
                </a:solidFill>
              </a:rPr>
              <a:t>l</a:t>
            </a:r>
            <a:r>
              <a:rPr lang="en-US" altLang="zh-CN" sz="2400" dirty="0" smtClean="0">
                <a:solidFill>
                  <a:schemeClr val="bg1"/>
                </a:solidFill>
              </a:rPr>
              <a:t>, one optimal </a:t>
            </a:r>
            <a:r>
              <a:rPr lang="en-US" altLang="zh-CN" sz="2400" i="1" dirty="0" err="1" smtClean="0">
                <a:solidFill>
                  <a:schemeClr val="bg1"/>
                </a:solidFill>
              </a:rPr>
              <a:t>Lagrangian</a:t>
            </a:r>
            <a:r>
              <a:rPr lang="en-US" altLang="zh-CN" sz="2400" dirty="0" smtClean="0">
                <a:solidFill>
                  <a:schemeClr val="bg1"/>
                </a:solidFill>
              </a:rPr>
              <a:t> parameter </a:t>
            </a:r>
            <a:r>
              <a:rPr lang="en-US" altLang="zh-CN" sz="2400" i="1" dirty="0" smtClean="0">
                <a:solidFill>
                  <a:schemeClr val="bg1"/>
                </a:solidFill>
              </a:rPr>
              <a:t>λ</a:t>
            </a:r>
            <a:r>
              <a:rPr lang="en-US" altLang="zh-CN" sz="2400" dirty="0" smtClean="0">
                <a:solidFill>
                  <a:schemeClr val="bg1"/>
                </a:solidFill>
              </a:rPr>
              <a:t> is estimated as:</a:t>
            </a:r>
          </a:p>
        </p:txBody>
      </p:sp>
      <p:sp>
        <p:nvSpPr>
          <p:cNvPr id="14" name="Rectangle 13"/>
          <p:cNvSpPr/>
          <p:nvPr/>
        </p:nvSpPr>
        <p:spPr>
          <a:xfrm>
            <a:off x="3491880" y="5445224"/>
            <a:ext cx="4572000" cy="646331"/>
          </a:xfrm>
          <a:prstGeom prst="rect">
            <a:avLst/>
          </a:prstGeom>
        </p:spPr>
        <p:txBody>
          <a:bodyPr>
            <a:spAutoFit/>
          </a:bodyPr>
          <a:lstStyle/>
          <a:p>
            <a:r>
              <a:rPr lang="en-US" altLang="zh-CN" dirty="0" smtClean="0">
                <a:solidFill>
                  <a:schemeClr val="bg1"/>
                </a:solidFill>
              </a:rPr>
              <a:t>black ‘+’: 	error balance principle </a:t>
            </a:r>
          </a:p>
          <a:p>
            <a:r>
              <a:rPr lang="en-US" altLang="zh-CN" dirty="0" smtClean="0">
                <a:solidFill>
                  <a:schemeClr val="bg1"/>
                </a:solidFill>
              </a:rPr>
              <a:t>red ‘o’: 	proposed</a:t>
            </a:r>
            <a:endParaRPr lang="zh-CN" altLang="en-US" dirty="0">
              <a:solidFill>
                <a:schemeClr val="bg1"/>
              </a:solidFill>
            </a:endParaRPr>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2945" name="Object 1"/>
          <p:cNvGraphicFramePr>
            <a:graphicFrameLocks noChangeAspect="1"/>
          </p:cNvGraphicFramePr>
          <p:nvPr/>
        </p:nvGraphicFramePr>
        <p:xfrm>
          <a:off x="3635896" y="2420888"/>
          <a:ext cx="1127125" cy="331788"/>
        </p:xfrm>
        <a:graphic>
          <a:graphicData uri="http://schemas.openxmlformats.org/presentationml/2006/ole">
            <p:oleObj spid="_x0000_s82945" name="Equation" r:id="rId3" imgW="558720" imgH="164880" progId="Equation.DSMT4">
              <p:embed/>
            </p:oleObj>
          </a:graphicData>
        </a:graphic>
      </p:graphicFrame>
      <p:pic>
        <p:nvPicPr>
          <p:cNvPr id="82947" name="Picture 3"/>
          <p:cNvPicPr>
            <a:picLocks noChangeAspect="1" noChangeArrowheads="1"/>
          </p:cNvPicPr>
          <p:nvPr/>
        </p:nvPicPr>
        <p:blipFill>
          <a:blip r:embed="rId4" cstate="print"/>
          <a:srcRect/>
          <a:stretch>
            <a:fillRect/>
          </a:stretch>
        </p:blipFill>
        <p:spPr bwMode="auto">
          <a:xfrm>
            <a:off x="395536" y="3861048"/>
            <a:ext cx="3111357" cy="2700000"/>
          </a:xfrm>
          <a:prstGeom prst="rect">
            <a:avLst/>
          </a:prstGeom>
          <a:noFill/>
          <a:ln w="9525">
            <a:noFill/>
            <a:miter lim="800000"/>
            <a:headEnd/>
            <a:tailEnd/>
          </a:ln>
          <a:effectLst/>
        </p:spPr>
      </p:pic>
      <p:sp>
        <p:nvSpPr>
          <p:cNvPr id="15" name="Rectangle 3"/>
          <p:cNvSpPr txBox="1">
            <a:spLocks noChangeArrowheads="1"/>
          </p:cNvSpPr>
          <p:nvPr/>
        </p:nvSpPr>
        <p:spPr>
          <a:xfrm>
            <a:off x="3419872" y="4077072"/>
            <a:ext cx="5256584" cy="1107996"/>
          </a:xfrm>
          <a:prstGeom prst="rect">
            <a:avLst/>
          </a:prstGeom>
        </p:spPr>
        <p:txBody>
          <a:bodyPr vert="horz" wrap="square" lIns="0" tIns="0" rIns="0" bIns="0" rtlCol="0">
            <a:spAutoFit/>
          </a:bodyPr>
          <a:lstStyle/>
          <a:p>
            <a:r>
              <a:rPr lang="en-US" altLang="zh-CN" sz="2400" dirty="0" smtClean="0">
                <a:solidFill>
                  <a:schemeClr val="bg1"/>
                </a:solidFill>
              </a:rPr>
              <a:t>Relationship between </a:t>
            </a:r>
            <a:r>
              <a:rPr lang="en-US" altLang="zh-CN" sz="2400" i="1" dirty="0" smtClean="0">
                <a:solidFill>
                  <a:schemeClr val="bg1"/>
                </a:solidFill>
              </a:rPr>
              <a:t>λ </a:t>
            </a:r>
            <a:r>
              <a:rPr lang="en-US" altLang="zh-CN" sz="2400" dirty="0" smtClean="0">
                <a:solidFill>
                  <a:schemeClr val="bg1"/>
                </a:solidFill>
              </a:rPr>
              <a:t>and</a:t>
            </a:r>
            <a:r>
              <a:rPr lang="en-US" altLang="zh-CN" sz="2400" i="1" dirty="0" smtClean="0">
                <a:solidFill>
                  <a:schemeClr val="bg1"/>
                </a:solidFill>
              </a:rPr>
              <a:t> l </a:t>
            </a:r>
            <a:r>
              <a:rPr lang="en-US" altLang="zh-CN" sz="2400" dirty="0" smtClean="0">
                <a:solidFill>
                  <a:schemeClr val="bg1"/>
                </a:solidFill>
              </a:rPr>
              <a:t>is derived,  no need for multiple calculation of rate-distortion curve </a:t>
            </a:r>
          </a:p>
        </p:txBody>
      </p:sp>
      <p:graphicFrame>
        <p:nvGraphicFramePr>
          <p:cNvPr id="2" name="Object 2"/>
          <p:cNvGraphicFramePr>
            <a:graphicFrameLocks noChangeAspect="1"/>
          </p:cNvGraphicFramePr>
          <p:nvPr/>
        </p:nvGraphicFramePr>
        <p:xfrm>
          <a:off x="3491880" y="3284984"/>
          <a:ext cx="1306513" cy="712788"/>
        </p:xfrm>
        <a:graphic>
          <a:graphicData uri="http://schemas.openxmlformats.org/presentationml/2006/ole">
            <p:oleObj spid="_x0000_s82946" name="Equation" r:id="rId5" imgW="647419" imgH="355446" progId="Equation.DSMT4">
              <p:embed/>
            </p:oleObj>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Time complexity</a:t>
            </a:r>
            <a:endParaRPr lang="en-US" altLang="zh-CN" sz="3200" b="1" dirty="0">
              <a:ea typeface="宋体" pitchFamily="2" charset="-122"/>
            </a:endParaRP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78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3"/>
          <p:cNvSpPr txBox="1">
            <a:spLocks noChangeArrowheads="1"/>
          </p:cNvSpPr>
          <p:nvPr/>
        </p:nvSpPr>
        <p:spPr>
          <a:xfrm>
            <a:off x="395537" y="1340769"/>
            <a:ext cx="8352928" cy="1920526"/>
          </a:xfrm>
          <a:prstGeom prst="rect">
            <a:avLst/>
          </a:prstGeom>
        </p:spPr>
        <p:txBody>
          <a:bodyPr vert="horz" wrap="square" lIns="0" tIns="0" rIns="0" bIns="0" rtlCol="0">
            <a:spAutoFit/>
          </a:bodyPr>
          <a:lstStyle/>
          <a:p>
            <a:endParaRPr lang="en-GB" altLang="zh-CN" sz="2400" dirty="0" smtClean="0">
              <a:solidFill>
                <a:schemeClr val="bg1"/>
              </a:solidFill>
            </a:endParaRPr>
          </a:p>
          <a:p>
            <a:pPr marL="396875" indent="-396875" defTabSz="914363">
              <a:lnSpc>
                <a:spcPct val="90000"/>
              </a:lnSpc>
              <a:spcBef>
                <a:spcPct val="20000"/>
              </a:spcBef>
              <a:buBlip>
                <a:blip r:embed="rId3"/>
              </a:buBlip>
            </a:pPr>
            <a:r>
              <a:rPr lang="en-US" altLang="zh-CN" sz="2400" dirty="0" smtClean="0">
                <a:solidFill>
                  <a:schemeClr val="bg1"/>
                </a:solidFill>
              </a:rPr>
              <a:t>Shortest path algorithm on a weighted DAG takes O(N</a:t>
            </a:r>
            <a:r>
              <a:rPr lang="en-US" altLang="zh-CN" sz="2400" baseline="30000" dirty="0" smtClean="0">
                <a:solidFill>
                  <a:schemeClr val="bg1"/>
                </a:solidFill>
              </a:rPr>
              <a:t>2</a:t>
            </a:r>
            <a:r>
              <a:rPr lang="en-US" altLang="zh-CN" sz="2400" dirty="0" smtClean="0">
                <a:solidFill>
                  <a:schemeClr val="bg1"/>
                </a:solidFill>
              </a:rPr>
              <a:t>) time.</a:t>
            </a:r>
          </a:p>
          <a:p>
            <a:pPr marL="396875" indent="-396875" defTabSz="914363">
              <a:lnSpc>
                <a:spcPct val="90000"/>
              </a:lnSpc>
              <a:spcBef>
                <a:spcPct val="20000"/>
              </a:spcBef>
              <a:buBlip>
                <a:blip r:embed="rId3"/>
              </a:buBlip>
            </a:pPr>
            <a:endParaRPr lang="en-US" altLang="zh-CN" sz="2400" dirty="0" smtClean="0">
              <a:solidFill>
                <a:schemeClr val="bg1"/>
              </a:solidFill>
            </a:endParaRPr>
          </a:p>
          <a:p>
            <a:pPr marL="396875" indent="-396875" defTabSz="914363">
              <a:lnSpc>
                <a:spcPct val="90000"/>
              </a:lnSpc>
              <a:spcBef>
                <a:spcPct val="20000"/>
              </a:spcBef>
              <a:buBlip>
                <a:blip r:embed="rId3"/>
              </a:buBlip>
            </a:pPr>
            <a:r>
              <a:rPr lang="en-US" altLang="zh-CN" sz="2400" dirty="0" smtClean="0">
                <a:solidFill>
                  <a:schemeClr val="bg1"/>
                </a:solidFill>
              </a:rPr>
              <a:t>Incorporating a stop search criterion in DAG shortest path search</a:t>
            </a:r>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4995" name="Object 3"/>
          <p:cNvGraphicFramePr>
            <a:graphicFrameLocks noChangeAspect="1"/>
          </p:cNvGraphicFramePr>
          <p:nvPr/>
        </p:nvGraphicFramePr>
        <p:xfrm>
          <a:off x="2555776" y="3212976"/>
          <a:ext cx="2270125" cy="684213"/>
        </p:xfrm>
        <a:graphic>
          <a:graphicData uri="http://schemas.openxmlformats.org/presentationml/2006/ole">
            <p:oleObj spid="_x0000_s84995" name="Equation" r:id="rId4" imgW="1536700" imgH="457200" progId="Equation.DSMT4">
              <p:embed/>
            </p:oleObj>
          </a:graphicData>
        </a:graphic>
      </p:graphicFrame>
      <p:sp>
        <p:nvSpPr>
          <p:cNvPr id="16" name="Rectangle 3"/>
          <p:cNvSpPr txBox="1">
            <a:spLocks noChangeArrowheads="1"/>
          </p:cNvSpPr>
          <p:nvPr/>
        </p:nvSpPr>
        <p:spPr>
          <a:xfrm>
            <a:off x="323528" y="4869160"/>
            <a:ext cx="8352928" cy="997196"/>
          </a:xfrm>
          <a:prstGeom prst="rect">
            <a:avLst/>
          </a:prstGeom>
        </p:spPr>
        <p:txBody>
          <a:bodyPr vert="horz" wrap="square" lIns="0" tIns="0" rIns="0" bIns="0" rtlCol="0">
            <a:spAutoFit/>
          </a:bodyPr>
          <a:lstStyle/>
          <a:p>
            <a:pPr marL="396875" indent="-396875" defTabSz="914363">
              <a:lnSpc>
                <a:spcPct val="90000"/>
              </a:lnSpc>
              <a:spcBef>
                <a:spcPct val="20000"/>
              </a:spcBef>
              <a:buBlip>
                <a:blip r:embed="rId3"/>
              </a:buBlip>
            </a:pPr>
            <a:r>
              <a:rPr lang="en-GB" altLang="zh-CN" sz="2400" dirty="0" smtClean="0">
                <a:solidFill>
                  <a:schemeClr val="bg1"/>
                </a:solidFill>
              </a:rPr>
              <a:t>The proposed method can also be applied for bit-rate constraint problem by several iterations using </a:t>
            </a:r>
            <a:r>
              <a:rPr lang="en-GB" altLang="zh-CN" sz="2400" dirty="0" smtClean="0">
                <a:solidFill>
                  <a:schemeClr val="bg1"/>
                </a:solidFill>
              </a:rPr>
              <a:t>binary search </a:t>
            </a:r>
            <a:r>
              <a:rPr lang="en-GB" altLang="zh-CN" sz="2400" dirty="0" smtClean="0">
                <a:solidFill>
                  <a:schemeClr val="bg1"/>
                </a:solidFill>
              </a:rPr>
              <a:t>on the quantization level l.</a:t>
            </a:r>
            <a:endParaRPr lang="en-US" altLang="zh-CN" sz="2400" dirty="0" smtClean="0">
              <a:solidFill>
                <a:schemeClr val="bg1"/>
              </a:solidFill>
            </a:endParaRPr>
          </a:p>
        </p:txBody>
      </p:sp>
      <p:sp>
        <p:nvSpPr>
          <p:cNvPr id="14" name="Rectangle 3"/>
          <p:cNvSpPr txBox="1">
            <a:spLocks noChangeArrowheads="1"/>
          </p:cNvSpPr>
          <p:nvPr/>
        </p:nvSpPr>
        <p:spPr>
          <a:xfrm>
            <a:off x="827584" y="3933056"/>
            <a:ext cx="6624736" cy="369332"/>
          </a:xfrm>
          <a:prstGeom prst="rect">
            <a:avLst/>
          </a:prstGeom>
        </p:spPr>
        <p:txBody>
          <a:bodyPr vert="horz" wrap="square" lIns="0" tIns="0" rIns="0" bIns="0" rtlCol="0">
            <a:spAutoFit/>
          </a:bodyPr>
          <a:lstStyle/>
          <a:p>
            <a:r>
              <a:rPr lang="en-GB" altLang="zh-CN" sz="2400" dirty="0" smtClean="0">
                <a:solidFill>
                  <a:schemeClr val="bg1"/>
                </a:solidFill>
              </a:rPr>
              <a:t>Time complexity reduced as </a:t>
            </a:r>
            <a:r>
              <a:rPr lang="en-US" altLang="zh-CN" sz="2400" i="1" dirty="0" smtClean="0">
                <a:solidFill>
                  <a:schemeClr val="bg1"/>
                </a:solidFill>
                <a:cs typeface="Times New Roman"/>
              </a:rPr>
              <a:t>O</a:t>
            </a:r>
            <a:r>
              <a:rPr lang="en-US" altLang="zh-CN" sz="2400" dirty="0" smtClean="0">
                <a:solidFill>
                  <a:schemeClr val="bg1"/>
                </a:solidFill>
                <a:cs typeface="Times New Roman"/>
              </a:rPr>
              <a:t>(</a:t>
            </a:r>
            <a:r>
              <a:rPr lang="en-US" altLang="zh-CN" sz="2400" i="1" dirty="0" smtClean="0">
                <a:solidFill>
                  <a:schemeClr val="bg1"/>
                </a:solidFill>
                <a:cs typeface="Times New Roman"/>
              </a:rPr>
              <a:t>N</a:t>
            </a:r>
            <a:r>
              <a:rPr lang="en-US" altLang="zh-CN" sz="2400" i="1" baseline="30000" dirty="0" smtClean="0">
                <a:solidFill>
                  <a:schemeClr val="bg1"/>
                </a:solidFill>
                <a:cs typeface="Times New Roman"/>
              </a:rPr>
              <a:t>2</a:t>
            </a:r>
            <a:r>
              <a:rPr lang="en-US" altLang="zh-CN" sz="2400" dirty="0" smtClean="0">
                <a:solidFill>
                  <a:schemeClr val="bg1"/>
                </a:solidFill>
                <a:cs typeface="Times New Roman"/>
              </a:rPr>
              <a:t>/</a:t>
            </a:r>
            <a:r>
              <a:rPr lang="en-US" altLang="zh-CN" sz="2400" i="1" dirty="0" smtClean="0">
                <a:solidFill>
                  <a:schemeClr val="bg1"/>
                </a:solidFill>
                <a:cs typeface="Times New Roman"/>
              </a:rPr>
              <a:t>M</a:t>
            </a:r>
            <a:r>
              <a:rPr lang="en-US" altLang="zh-CN" sz="2400" dirty="0" smtClean="0">
                <a:solidFill>
                  <a:schemeClr val="bg1"/>
                </a:solidFill>
                <a:cs typeface="Times New Roman"/>
              </a:rPr>
              <a:t>)</a:t>
            </a:r>
            <a:endParaRPr lang="en-US" altLang="zh-CN" sz="24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a:ea typeface="宋体" pitchFamily="2" charset="-122"/>
              </a:rPr>
              <a:t>Pseudo code</a:t>
            </a: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78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86019" name="Picture 3"/>
          <p:cNvPicPr>
            <a:picLocks noChangeAspect="1" noChangeArrowheads="1"/>
          </p:cNvPicPr>
          <p:nvPr/>
        </p:nvPicPr>
        <p:blipFill>
          <a:blip r:embed="rId2" cstate="print"/>
          <a:srcRect/>
          <a:stretch>
            <a:fillRect/>
          </a:stretch>
        </p:blipFill>
        <p:spPr bwMode="auto">
          <a:xfrm>
            <a:off x="1691680" y="1484784"/>
            <a:ext cx="4337685" cy="47720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Experiments</a:t>
            </a:r>
            <a:endParaRPr lang="en-US" altLang="zh-CN" sz="3200" b="1" dirty="0">
              <a:ea typeface="宋体" pitchFamily="2" charset="-122"/>
            </a:endParaRP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78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87045" name="Picture 5" descr="fig_ICIP_6a"/>
          <p:cNvPicPr>
            <a:picLocks noChangeAspect="1" noChangeArrowheads="1"/>
          </p:cNvPicPr>
          <p:nvPr/>
        </p:nvPicPr>
        <p:blipFill>
          <a:blip r:embed="rId2" cstate="print"/>
          <a:srcRect t="4184" r="3415" b="1395"/>
          <a:stretch>
            <a:fillRect/>
          </a:stretch>
        </p:blipFill>
        <p:spPr bwMode="auto">
          <a:xfrm>
            <a:off x="1403648" y="1412776"/>
            <a:ext cx="2657653" cy="2118423"/>
          </a:xfrm>
          <a:prstGeom prst="rect">
            <a:avLst/>
          </a:prstGeom>
          <a:noFill/>
          <a:ln w="9525">
            <a:noFill/>
            <a:miter lim="800000"/>
            <a:headEnd/>
            <a:tailEnd/>
          </a:ln>
        </p:spPr>
      </p:pic>
      <p:pic>
        <p:nvPicPr>
          <p:cNvPr id="87046" name="Picture 6" descr="fig_ICIP_6b"/>
          <p:cNvPicPr>
            <a:picLocks noChangeAspect="1" noChangeArrowheads="1"/>
          </p:cNvPicPr>
          <p:nvPr/>
        </p:nvPicPr>
        <p:blipFill>
          <a:blip r:embed="rId3" cstate="print"/>
          <a:srcRect t="4247" r="3447" b="1416"/>
          <a:stretch>
            <a:fillRect/>
          </a:stretch>
        </p:blipFill>
        <p:spPr bwMode="auto">
          <a:xfrm>
            <a:off x="4644008" y="4221088"/>
            <a:ext cx="2632837" cy="2085413"/>
          </a:xfrm>
          <a:prstGeom prst="rect">
            <a:avLst/>
          </a:prstGeom>
          <a:noFill/>
          <a:ln w="9525">
            <a:noFill/>
            <a:miter lim="800000"/>
            <a:headEnd/>
            <a:tailEnd/>
          </a:ln>
        </p:spPr>
      </p:pic>
      <p:pic>
        <p:nvPicPr>
          <p:cNvPr id="87047" name="Picture 7" descr="fig_ICIP_6c"/>
          <p:cNvPicPr>
            <a:picLocks noChangeAspect="1" noChangeArrowheads="1"/>
          </p:cNvPicPr>
          <p:nvPr/>
        </p:nvPicPr>
        <p:blipFill>
          <a:blip r:embed="rId4" cstate="print"/>
          <a:srcRect t="4247" r="3447" b="1416"/>
          <a:stretch>
            <a:fillRect/>
          </a:stretch>
        </p:blipFill>
        <p:spPr bwMode="auto">
          <a:xfrm>
            <a:off x="1403648" y="4221088"/>
            <a:ext cx="2632837" cy="2085413"/>
          </a:xfrm>
          <a:prstGeom prst="rect">
            <a:avLst/>
          </a:prstGeom>
          <a:noFill/>
          <a:ln w="9525">
            <a:noFill/>
            <a:miter lim="800000"/>
            <a:headEnd/>
            <a:tailEnd/>
          </a:ln>
        </p:spPr>
      </p:pic>
      <p:pic>
        <p:nvPicPr>
          <p:cNvPr id="87048" name="Picture 8" descr="fig_ICIP_6d"/>
          <p:cNvPicPr>
            <a:picLocks noChangeAspect="1" noChangeArrowheads="1"/>
          </p:cNvPicPr>
          <p:nvPr/>
        </p:nvPicPr>
        <p:blipFill>
          <a:blip r:embed="rId5" cstate="print"/>
          <a:srcRect t="4262" r="3447" b="1421"/>
          <a:stretch>
            <a:fillRect/>
          </a:stretch>
        </p:blipFill>
        <p:spPr bwMode="auto">
          <a:xfrm>
            <a:off x="4644008" y="1412776"/>
            <a:ext cx="2632837" cy="2077191"/>
          </a:xfrm>
          <a:prstGeom prst="rect">
            <a:avLst/>
          </a:prstGeom>
          <a:noFill/>
          <a:ln w="9525">
            <a:noFill/>
            <a:miter lim="800000"/>
            <a:headEnd/>
            <a:tailEnd/>
          </a:ln>
        </p:spPr>
      </p:pic>
      <p:sp>
        <p:nvSpPr>
          <p:cNvPr id="21" name="Rectangle 20"/>
          <p:cNvSpPr/>
          <p:nvPr/>
        </p:nvSpPr>
        <p:spPr>
          <a:xfrm>
            <a:off x="1763688" y="3501008"/>
            <a:ext cx="2272866" cy="369332"/>
          </a:xfrm>
          <a:prstGeom prst="rect">
            <a:avLst/>
          </a:prstGeom>
        </p:spPr>
        <p:txBody>
          <a:bodyPr wrap="none">
            <a:spAutoFit/>
          </a:bodyPr>
          <a:lstStyle/>
          <a:p>
            <a:r>
              <a:rPr lang="en-US" altLang="zh-CN" dirty="0" smtClean="0">
                <a:solidFill>
                  <a:schemeClr val="bg1"/>
                </a:solidFill>
              </a:rPr>
              <a:t>128bits/point, original</a:t>
            </a:r>
            <a:endParaRPr lang="zh-CN" altLang="en-US" dirty="0">
              <a:solidFill>
                <a:schemeClr val="bg1"/>
              </a:solidFill>
            </a:endParaRPr>
          </a:p>
        </p:txBody>
      </p:sp>
      <p:sp>
        <p:nvSpPr>
          <p:cNvPr id="22" name="Rectangle 21"/>
          <p:cNvSpPr/>
          <p:nvPr/>
        </p:nvSpPr>
        <p:spPr>
          <a:xfrm>
            <a:off x="5436096" y="3501008"/>
            <a:ext cx="1396023" cy="369332"/>
          </a:xfrm>
          <a:prstGeom prst="rect">
            <a:avLst/>
          </a:prstGeom>
        </p:spPr>
        <p:txBody>
          <a:bodyPr wrap="none">
            <a:spAutoFit/>
          </a:bodyPr>
          <a:lstStyle/>
          <a:p>
            <a:r>
              <a:rPr lang="en-US" altLang="zh-CN" dirty="0" smtClean="0">
                <a:solidFill>
                  <a:schemeClr val="bg1"/>
                </a:solidFill>
              </a:rPr>
              <a:t>10 bits/point</a:t>
            </a:r>
            <a:endParaRPr lang="zh-CN" altLang="en-US" dirty="0">
              <a:solidFill>
                <a:schemeClr val="bg1"/>
              </a:solidFill>
            </a:endParaRPr>
          </a:p>
        </p:txBody>
      </p:sp>
      <p:sp>
        <p:nvSpPr>
          <p:cNvPr id="23" name="Rectangle 22"/>
          <p:cNvSpPr/>
          <p:nvPr/>
        </p:nvSpPr>
        <p:spPr>
          <a:xfrm>
            <a:off x="2267744" y="6309320"/>
            <a:ext cx="1279004" cy="369332"/>
          </a:xfrm>
          <a:prstGeom prst="rect">
            <a:avLst/>
          </a:prstGeom>
        </p:spPr>
        <p:txBody>
          <a:bodyPr wrap="none">
            <a:spAutoFit/>
          </a:bodyPr>
          <a:lstStyle/>
          <a:p>
            <a:r>
              <a:rPr lang="en-US" altLang="zh-CN" dirty="0" smtClean="0">
                <a:solidFill>
                  <a:schemeClr val="bg1"/>
                </a:solidFill>
              </a:rPr>
              <a:t>5 bits/point</a:t>
            </a:r>
            <a:endParaRPr lang="zh-CN" altLang="en-US" dirty="0">
              <a:solidFill>
                <a:schemeClr val="bg1"/>
              </a:solidFill>
            </a:endParaRPr>
          </a:p>
        </p:txBody>
      </p:sp>
      <p:sp>
        <p:nvSpPr>
          <p:cNvPr id="24" name="Rectangle 23"/>
          <p:cNvSpPr/>
          <p:nvPr/>
        </p:nvSpPr>
        <p:spPr>
          <a:xfrm>
            <a:off x="5508104" y="6237312"/>
            <a:ext cx="1279004" cy="369332"/>
          </a:xfrm>
          <a:prstGeom prst="rect">
            <a:avLst/>
          </a:prstGeom>
        </p:spPr>
        <p:txBody>
          <a:bodyPr wrap="none">
            <a:spAutoFit/>
          </a:bodyPr>
          <a:lstStyle/>
          <a:p>
            <a:r>
              <a:rPr lang="en-US" altLang="zh-CN" dirty="0" smtClean="0">
                <a:solidFill>
                  <a:schemeClr val="bg1"/>
                </a:solidFill>
              </a:rPr>
              <a:t>2 bits/point</a:t>
            </a:r>
            <a:endParaRPr lang="zh-CN" alt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Resulting rate-distortion curve</a:t>
            </a:r>
            <a:endParaRPr lang="en-US" altLang="zh-CN" sz="3200" b="1" dirty="0">
              <a:ea typeface="宋体" pitchFamily="2" charset="-122"/>
            </a:endParaRP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78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88066" name="Picture 2" descr="fig_ICIP_5"/>
          <p:cNvPicPr>
            <a:picLocks noChangeAspect="1" noChangeArrowheads="1"/>
          </p:cNvPicPr>
          <p:nvPr/>
        </p:nvPicPr>
        <p:blipFill>
          <a:blip r:embed="rId2" cstate="print"/>
          <a:srcRect l="2969" t="4140" r="7559" b="900"/>
          <a:stretch>
            <a:fillRect/>
          </a:stretch>
        </p:blipFill>
        <p:spPr bwMode="auto">
          <a:xfrm>
            <a:off x="539552" y="1268760"/>
            <a:ext cx="6264696" cy="4980850"/>
          </a:xfrm>
          <a:prstGeom prst="rect">
            <a:avLst/>
          </a:prstGeom>
          <a:noFill/>
          <a:ln w="9525">
            <a:noFill/>
            <a:miter lim="800000"/>
            <a:headEnd/>
            <a:tailEnd/>
          </a:ln>
        </p:spPr>
      </p:pic>
      <p:sp>
        <p:nvSpPr>
          <p:cNvPr id="24" name="Rectangle 23"/>
          <p:cNvSpPr/>
          <p:nvPr/>
        </p:nvSpPr>
        <p:spPr>
          <a:xfrm>
            <a:off x="1259632" y="4005064"/>
            <a:ext cx="3312368" cy="1754326"/>
          </a:xfrm>
          <a:prstGeom prst="rect">
            <a:avLst/>
          </a:prstGeom>
        </p:spPr>
        <p:txBody>
          <a:bodyPr wrap="square">
            <a:spAutoFit/>
          </a:bodyPr>
          <a:lstStyle/>
          <a:p>
            <a:r>
              <a:rPr lang="en-US" altLang="zh-CN" dirty="0" smtClean="0">
                <a:solidFill>
                  <a:schemeClr val="bg1"/>
                </a:solidFill>
              </a:rPr>
              <a:t>CBC: clustering-based method</a:t>
            </a:r>
          </a:p>
          <a:p>
            <a:r>
              <a:rPr lang="en-US" altLang="zh-CN" dirty="0" smtClean="0">
                <a:solidFill>
                  <a:schemeClr val="bg1"/>
                </a:solidFill>
              </a:rPr>
              <a:t>RL: reference line method</a:t>
            </a:r>
          </a:p>
          <a:p>
            <a:r>
              <a:rPr lang="en-US" altLang="zh-CN" dirty="0" smtClean="0">
                <a:solidFill>
                  <a:schemeClr val="bg1"/>
                </a:solidFill>
              </a:rPr>
              <a:t>DQ: Dynamic quantization</a:t>
            </a:r>
          </a:p>
          <a:p>
            <a:r>
              <a:rPr lang="en-US" altLang="zh-CN" dirty="0" smtClean="0">
                <a:solidFill>
                  <a:schemeClr val="bg1"/>
                </a:solidFill>
              </a:rPr>
              <a:t>FDQ: Fast dynamic quantization</a:t>
            </a:r>
          </a:p>
          <a:p>
            <a:endParaRPr lang="en-US" altLang="zh-CN" dirty="0" smtClean="0">
              <a:solidFill>
                <a:schemeClr val="bg1"/>
              </a:solidFill>
            </a:endParaRPr>
          </a:p>
          <a:p>
            <a:endParaRPr lang="zh-CN" alt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Proof </a:t>
            </a:r>
            <a:endParaRPr lang="en-US" altLang="zh-CN" sz="3200" b="1" dirty="0">
              <a:ea typeface="宋体" pitchFamily="2" charset="-122"/>
            </a:endParaRP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78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98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21"/>
          <p:cNvSpPr/>
          <p:nvPr/>
        </p:nvSpPr>
        <p:spPr>
          <a:xfrm>
            <a:off x="1619672" y="908720"/>
            <a:ext cx="2673617" cy="369332"/>
          </a:xfrm>
          <a:prstGeom prst="rect">
            <a:avLst/>
          </a:prstGeom>
        </p:spPr>
        <p:txBody>
          <a:bodyPr wrap="none">
            <a:spAutoFit/>
          </a:bodyPr>
          <a:lstStyle/>
          <a:p>
            <a:r>
              <a:rPr lang="en-US" altLang="zh-CN" i="1" dirty="0" smtClean="0">
                <a:solidFill>
                  <a:schemeClr val="bg1"/>
                </a:solidFill>
              </a:rPr>
              <a:t>For geometric distribution</a:t>
            </a:r>
            <a:endParaRPr lang="zh-CN" altLang="en-US" i="1" dirty="0">
              <a:solidFill>
                <a:schemeClr val="bg1"/>
              </a:solidFill>
            </a:endParaRPr>
          </a:p>
        </p:txBody>
      </p:sp>
      <p:sp>
        <p:nvSpPr>
          <p:cNvPr id="15" name="Rectangle 21"/>
          <p:cNvSpPr/>
          <p:nvPr/>
        </p:nvSpPr>
        <p:spPr>
          <a:xfrm>
            <a:off x="5364088" y="980728"/>
            <a:ext cx="2399183" cy="369332"/>
          </a:xfrm>
          <a:prstGeom prst="rect">
            <a:avLst/>
          </a:prstGeom>
        </p:spPr>
        <p:txBody>
          <a:bodyPr wrap="none">
            <a:spAutoFit/>
          </a:bodyPr>
          <a:lstStyle/>
          <a:p>
            <a:r>
              <a:rPr lang="en-US" altLang="zh-CN" i="1" dirty="0" smtClean="0">
                <a:solidFill>
                  <a:schemeClr val="bg1"/>
                </a:solidFill>
              </a:rPr>
              <a:t>For uniform distribution</a:t>
            </a:r>
            <a:endParaRPr lang="zh-CN" altLang="en-US" i="1" dirty="0">
              <a:solidFill>
                <a:schemeClr val="bg1"/>
              </a:solidFill>
            </a:endParaRPr>
          </a:p>
        </p:txBody>
      </p:sp>
      <p:pic>
        <p:nvPicPr>
          <p:cNvPr id="101381" name="Picture 5"/>
          <p:cNvPicPr>
            <a:picLocks noChangeAspect="1" noChangeArrowheads="1"/>
          </p:cNvPicPr>
          <p:nvPr/>
        </p:nvPicPr>
        <p:blipFill>
          <a:blip r:embed="rId2" cstate="print"/>
          <a:srcRect/>
          <a:stretch>
            <a:fillRect/>
          </a:stretch>
        </p:blipFill>
        <p:spPr bwMode="auto">
          <a:xfrm>
            <a:off x="4848225" y="1412776"/>
            <a:ext cx="4295775" cy="1457325"/>
          </a:xfrm>
          <a:prstGeom prst="rect">
            <a:avLst/>
          </a:prstGeom>
          <a:noFill/>
          <a:ln w="9525">
            <a:noFill/>
            <a:miter lim="800000"/>
            <a:headEnd/>
            <a:tailEnd/>
          </a:ln>
        </p:spPr>
      </p:pic>
      <p:pic>
        <p:nvPicPr>
          <p:cNvPr id="101382" name="Picture 6"/>
          <p:cNvPicPr>
            <a:picLocks noChangeAspect="1" noChangeArrowheads="1"/>
          </p:cNvPicPr>
          <p:nvPr/>
        </p:nvPicPr>
        <p:blipFill>
          <a:blip r:embed="rId3" cstate="print"/>
          <a:srcRect/>
          <a:stretch>
            <a:fillRect/>
          </a:stretch>
        </p:blipFill>
        <p:spPr bwMode="auto">
          <a:xfrm>
            <a:off x="539552" y="1484784"/>
            <a:ext cx="4200525" cy="52387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altLang="zh-CN" sz="3200" b="1" dirty="0">
                <a:ea typeface="宋体" pitchFamily="2" charset="-122"/>
              </a:rPr>
              <a:t>Conclusions</a:t>
            </a:r>
          </a:p>
        </p:txBody>
      </p:sp>
      <p:sp>
        <p:nvSpPr>
          <p:cNvPr id="3" name="Text Placeholder 2"/>
          <p:cNvSpPr>
            <a:spLocks noGrp="1"/>
          </p:cNvSpPr>
          <p:nvPr>
            <p:ph type="body" sz="quarter" idx="10"/>
          </p:nvPr>
        </p:nvSpPr>
        <p:spPr>
          <a:xfrm>
            <a:off x="323528" y="1484784"/>
            <a:ext cx="8382000" cy="4608512"/>
          </a:xfrm>
        </p:spPr>
        <p:txBody>
          <a:bodyPr>
            <a:normAutofit/>
          </a:bodyPr>
          <a:lstStyle/>
          <a:p>
            <a:pPr>
              <a:buNone/>
            </a:pPr>
            <a:endParaRPr lang="en-GB" altLang="zh-CN" dirty="0" smtClean="0"/>
          </a:p>
          <a:p>
            <a:r>
              <a:rPr lang="en-GB" altLang="zh-CN" dirty="0" smtClean="0"/>
              <a:t>Derivation for optimal </a:t>
            </a:r>
            <a:r>
              <a:rPr lang="en-GB" altLang="zh-CN" dirty="0" err="1" smtClean="0"/>
              <a:t>Lagrangian</a:t>
            </a:r>
            <a:r>
              <a:rPr lang="en-GB" altLang="zh-CN" dirty="0" smtClean="0"/>
              <a:t> multiplier </a:t>
            </a:r>
            <a:r>
              <a:rPr lang="en-GB" altLang="zh-CN" i="1" dirty="0" smtClean="0"/>
              <a:t>λ</a:t>
            </a:r>
            <a:r>
              <a:rPr lang="en-GB" altLang="zh-CN" dirty="0" smtClean="0"/>
              <a:t>  for each quantization step </a:t>
            </a:r>
            <a:r>
              <a:rPr lang="en-GB" altLang="zh-CN" i="1" dirty="0" smtClean="0"/>
              <a:t>l</a:t>
            </a:r>
          </a:p>
          <a:p>
            <a:endParaRPr lang="en-GB" altLang="zh-CN" i="1" dirty="0" smtClean="0"/>
          </a:p>
          <a:p>
            <a:endParaRPr lang="en-GB" altLang="zh-CN" i="1" dirty="0" smtClean="0"/>
          </a:p>
          <a:p>
            <a:r>
              <a:rPr lang="en-GB" altLang="zh-CN" dirty="0" smtClean="0"/>
              <a:t>Fast dynamic quantization algorithm </a:t>
            </a:r>
            <a:r>
              <a:rPr lang="en-GB" altLang="zh-CN" dirty="0" smtClean="0"/>
              <a:t>with O(N</a:t>
            </a:r>
            <a:r>
              <a:rPr lang="en-GB" altLang="zh-CN" baseline="30000" dirty="0" smtClean="0"/>
              <a:t>2</a:t>
            </a:r>
            <a:r>
              <a:rPr lang="en-GB" altLang="zh-CN" dirty="0" smtClean="0"/>
              <a:t>/M) time complexity for </a:t>
            </a:r>
            <a:r>
              <a:rPr lang="en-GB" altLang="zh-CN" dirty="0" smtClean="0"/>
              <a:t>lossy compression of vector data.</a:t>
            </a:r>
          </a:p>
          <a:p>
            <a:endParaRPr lang="en-US" altLang="zh-CN" dirty="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altLang="zh-CN" sz="3200" b="1" dirty="0" smtClean="0">
                <a:ea typeface="宋体" pitchFamily="2" charset="-122"/>
              </a:rPr>
              <a:t>Reference</a:t>
            </a:r>
            <a:endParaRPr lang="en-US" altLang="zh-CN" sz="3200" b="1" dirty="0">
              <a:ea typeface="宋体" pitchFamily="2" charset="-122"/>
            </a:endParaRPr>
          </a:p>
        </p:txBody>
      </p:sp>
      <p:sp>
        <p:nvSpPr>
          <p:cNvPr id="3" name="Text Placeholder 2"/>
          <p:cNvSpPr>
            <a:spLocks noGrp="1"/>
          </p:cNvSpPr>
          <p:nvPr>
            <p:ph type="body" sz="quarter" idx="10"/>
          </p:nvPr>
        </p:nvSpPr>
        <p:spPr>
          <a:xfrm>
            <a:off x="323528" y="1484784"/>
            <a:ext cx="8382000" cy="4608512"/>
          </a:xfrm>
        </p:spPr>
        <p:txBody>
          <a:bodyPr>
            <a:normAutofit/>
          </a:bodyPr>
          <a:lstStyle/>
          <a:p>
            <a:pPr lvl="0">
              <a:buNone/>
            </a:pPr>
            <a:r>
              <a:rPr lang="en-US" altLang="zh-CN" sz="1600" dirty="0" smtClean="0"/>
              <a:t>[Douglas 73’] D. H. Douglas, T. K. </a:t>
            </a:r>
            <a:r>
              <a:rPr lang="en-US" altLang="zh-CN" sz="1600" dirty="0" err="1" smtClean="0"/>
              <a:t>Peucker</a:t>
            </a:r>
            <a:r>
              <a:rPr lang="en-US" altLang="zh-CN" sz="1600" dirty="0" smtClean="0"/>
              <a:t>, "Algorithm for the reduction of the number of points required to represent a line or its caricature", </a:t>
            </a:r>
            <a:r>
              <a:rPr lang="en-US" altLang="zh-CN" sz="1600" i="1" dirty="0" smtClean="0"/>
              <a:t>The Canadian Cartographer</a:t>
            </a:r>
            <a:r>
              <a:rPr lang="en-US" altLang="zh-CN" sz="1600" dirty="0" smtClean="0"/>
              <a:t>, 10 (2), pp. 112-122, 1973.</a:t>
            </a:r>
          </a:p>
          <a:p>
            <a:pPr>
              <a:buNone/>
            </a:pPr>
            <a:r>
              <a:rPr lang="en-US" altLang="zh-CN" sz="1600" dirty="0" smtClean="0"/>
              <a:t>[Perez 94’] J. C. Perez, E. Vidal, "Optimum polygonal approximation of digitized curves", </a:t>
            </a:r>
            <a:r>
              <a:rPr lang="en-US" altLang="zh-CN" sz="1600" i="1" dirty="0" smtClean="0"/>
              <a:t>Pattern Recognition Letters, 15, 743–750, 1994.</a:t>
            </a:r>
            <a:endParaRPr lang="en-US" altLang="zh-CN" sz="1600" dirty="0" smtClean="0"/>
          </a:p>
          <a:p>
            <a:pPr>
              <a:buNone/>
            </a:pPr>
            <a:r>
              <a:rPr lang="en-US" altLang="zh-CN" sz="1600" dirty="0" smtClean="0"/>
              <a:t>[Schuster 98’] G. M. Schuster and A. K. </a:t>
            </a:r>
            <a:r>
              <a:rPr lang="en-US" altLang="zh-CN" sz="1600" dirty="0" err="1" smtClean="0"/>
              <a:t>Katsaggelos</a:t>
            </a:r>
            <a:r>
              <a:rPr lang="en-US" altLang="zh-CN" sz="1600" dirty="0" smtClean="0"/>
              <a:t>, "An optimal polygonal boundary encoding scheme in the rate-distortion sense", </a:t>
            </a:r>
            <a:r>
              <a:rPr lang="en-US" altLang="zh-CN" sz="1600" i="1" dirty="0" smtClean="0"/>
              <a:t>IEEE Trans. on Image Processing, vol.7, pp. 13-26, 1998.</a:t>
            </a:r>
          </a:p>
          <a:p>
            <a:pPr>
              <a:buNone/>
            </a:pPr>
            <a:r>
              <a:rPr lang="en-US" altLang="zh-CN" sz="1600" dirty="0" smtClean="0"/>
              <a:t>[</a:t>
            </a:r>
            <a:r>
              <a:rPr lang="en-US" altLang="zh-CN" sz="1600" dirty="0" err="1" smtClean="0"/>
              <a:t>Bhowmick</a:t>
            </a:r>
            <a:r>
              <a:rPr lang="en-US" altLang="zh-CN" sz="1600" dirty="0" smtClean="0"/>
              <a:t> 07’] P. </a:t>
            </a:r>
            <a:r>
              <a:rPr lang="en-US" altLang="zh-CN" sz="1600" dirty="0" err="1" smtClean="0"/>
              <a:t>Bhowmick</a:t>
            </a:r>
            <a:r>
              <a:rPr lang="en-US" altLang="zh-CN" sz="1600" dirty="0" smtClean="0"/>
              <a:t> and B. Bhattacharya, "Fast polygonal approximation of digital curves using relaxed straightness properties", </a:t>
            </a:r>
            <a:r>
              <a:rPr lang="en-US" altLang="zh-CN" sz="1600" i="1" dirty="0" smtClean="0"/>
              <a:t>IEEE Trans. on PAMI, 29 (9), 1590-1602, 2007.</a:t>
            </a:r>
          </a:p>
          <a:p>
            <a:pPr>
              <a:buNone/>
            </a:pPr>
            <a:r>
              <a:rPr lang="en-US" altLang="zh-CN" sz="1600" dirty="0" smtClean="0"/>
              <a:t>[</a:t>
            </a:r>
            <a:r>
              <a:rPr lang="en-US" altLang="zh-CN" sz="1600" dirty="0" err="1" smtClean="0"/>
              <a:t>Shekhar</a:t>
            </a:r>
            <a:r>
              <a:rPr lang="en-US" altLang="zh-CN" sz="1600" dirty="0" smtClean="0"/>
              <a:t> 02’] S. </a:t>
            </a:r>
            <a:r>
              <a:rPr lang="en-US" altLang="zh-CN" sz="1600" dirty="0" err="1" smtClean="0"/>
              <a:t>Shekhar</a:t>
            </a:r>
            <a:r>
              <a:rPr lang="en-US" altLang="zh-CN" sz="1600" dirty="0" smtClean="0"/>
              <a:t>, S. Huang, Y. </a:t>
            </a:r>
            <a:r>
              <a:rPr lang="en-US" altLang="zh-CN" sz="1600" dirty="0" err="1" smtClean="0"/>
              <a:t>Djugash</a:t>
            </a:r>
            <a:r>
              <a:rPr lang="en-US" altLang="zh-CN" sz="1600" dirty="0" smtClean="0"/>
              <a:t>, J. Zhou, "Vector map compression: a clustering approach", </a:t>
            </a:r>
            <a:r>
              <a:rPr lang="en-US" altLang="zh-CN" sz="1600" i="1" dirty="0" smtClean="0"/>
              <a:t>10th ACM Int. </a:t>
            </a:r>
            <a:r>
              <a:rPr lang="en-US" altLang="zh-CN" sz="1600" i="1" dirty="0" err="1" smtClean="0"/>
              <a:t>Symp.Advances</a:t>
            </a:r>
            <a:r>
              <a:rPr lang="en-US" altLang="zh-CN" sz="1600" i="1" dirty="0" smtClean="0"/>
              <a:t> in Geographic Inform, pp.74-80, 2002.</a:t>
            </a:r>
          </a:p>
          <a:p>
            <a:pPr>
              <a:buNone/>
            </a:pPr>
            <a:r>
              <a:rPr lang="en-US" altLang="zh-CN" sz="1600" dirty="0" smtClean="0"/>
              <a:t>[</a:t>
            </a:r>
            <a:r>
              <a:rPr lang="en-US" altLang="zh-CN" sz="1600" dirty="0" err="1" smtClean="0"/>
              <a:t>Akimov</a:t>
            </a:r>
            <a:r>
              <a:rPr lang="en-US" altLang="zh-CN" sz="1600" dirty="0" smtClean="0"/>
              <a:t> 04’] A. </a:t>
            </a:r>
            <a:r>
              <a:rPr lang="en-US" altLang="zh-CN" sz="1600" dirty="0" err="1" smtClean="0"/>
              <a:t>Akimov</a:t>
            </a:r>
            <a:r>
              <a:rPr lang="en-US" altLang="zh-CN" sz="1600" dirty="0" smtClean="0"/>
              <a:t>, A. </a:t>
            </a:r>
            <a:r>
              <a:rPr lang="en-US" altLang="zh-CN" sz="1600" dirty="0" err="1" smtClean="0"/>
              <a:t>Kolesnikov</a:t>
            </a:r>
            <a:r>
              <a:rPr lang="en-US" altLang="zh-CN" sz="1600" dirty="0" smtClean="0"/>
              <a:t> and P. </a:t>
            </a:r>
            <a:r>
              <a:rPr lang="en-US" altLang="zh-CN" sz="1600" dirty="0" err="1" smtClean="0"/>
              <a:t>Fränti</a:t>
            </a:r>
            <a:r>
              <a:rPr lang="en-US" altLang="zh-CN" sz="1600" dirty="0" smtClean="0"/>
              <a:t>, "Coordinate quantization in vector map compression", </a:t>
            </a:r>
            <a:r>
              <a:rPr lang="en-US" altLang="zh-CN" sz="1600" i="1" dirty="0" smtClean="0"/>
              <a:t>IASTED Conference on Visualization, Imaging and Image Processing (VIIP’04), pp. 748-</a:t>
            </a:r>
            <a:r>
              <a:rPr lang="en-US" altLang="zh-CN" sz="1600" dirty="0" smtClean="0"/>
              <a:t>753, 2004.</a:t>
            </a:r>
          </a:p>
          <a:p>
            <a:pPr>
              <a:buNone/>
            </a:pPr>
            <a:r>
              <a:rPr lang="en-US" altLang="zh-CN" sz="1600" dirty="0" smtClean="0"/>
              <a:t>[</a:t>
            </a:r>
            <a:r>
              <a:rPr lang="en-US" altLang="zh-CN" sz="1600" dirty="0" err="1" smtClean="0"/>
              <a:t>Kolesnikov</a:t>
            </a:r>
            <a:r>
              <a:rPr lang="en-US" altLang="zh-CN" sz="1600" dirty="0" smtClean="0"/>
              <a:t> 05’] A. </a:t>
            </a:r>
            <a:r>
              <a:rPr lang="en-US" altLang="zh-CN" sz="1600" dirty="0" err="1" smtClean="0"/>
              <a:t>Kolesnikov</a:t>
            </a:r>
            <a:r>
              <a:rPr lang="en-US" altLang="zh-CN" sz="1600" dirty="0" smtClean="0"/>
              <a:t>, "Optimal encoding of vector data with polygonal approximation and vertex quantization", </a:t>
            </a:r>
            <a:r>
              <a:rPr lang="en-US" altLang="zh-CN" sz="1600" i="1" dirty="0" smtClean="0"/>
              <a:t>SCIA’05, </a:t>
            </a:r>
            <a:r>
              <a:rPr lang="nl-NL" altLang="zh-CN" sz="1600" dirty="0" smtClean="0"/>
              <a:t>LNCS, vol. 3540, 1186–1195. 2005.</a:t>
            </a:r>
            <a:endParaRPr lang="en-US" altLang="zh-CN" sz="1600" dirty="0" smtClean="0"/>
          </a:p>
          <a:p>
            <a:pPr>
              <a:buNone/>
            </a:pPr>
            <a:endParaRPr lang="en-US" altLang="zh-CN" sz="1600" i="1" dirty="0" smtClean="0"/>
          </a:p>
          <a:p>
            <a:pPr>
              <a:buNone/>
            </a:pPr>
            <a:endParaRPr lang="en-US" altLang="zh-CN" sz="1600" i="1"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Vector Compression</a:t>
            </a:r>
          </a:p>
        </p:txBody>
      </p:sp>
      <p:sp>
        <p:nvSpPr>
          <p:cNvPr id="11267" name="Rectangle 3"/>
          <p:cNvSpPr>
            <a:spLocks noGrp="1" noChangeArrowheads="1"/>
          </p:cNvSpPr>
          <p:nvPr>
            <p:ph type="body" idx="1"/>
          </p:nvPr>
        </p:nvSpPr>
        <p:spPr>
          <a:xfrm>
            <a:off x="395536" y="1340768"/>
            <a:ext cx="8425184" cy="2320635"/>
          </a:xfrm>
        </p:spPr>
        <p:txBody>
          <a:bodyPr/>
          <a:lstStyle/>
          <a:p>
            <a:pPr algn="just"/>
            <a:r>
              <a:rPr lang="en-US" altLang="zh-CN" sz="2600" dirty="0" smtClean="0">
                <a:ea typeface="宋体" pitchFamily="2" charset="-122"/>
              </a:rPr>
              <a:t>Vector data, embrace a number of geographic information or objects such as waypoints, routes and areas. </a:t>
            </a:r>
          </a:p>
          <a:p>
            <a:pPr algn="just"/>
            <a:r>
              <a:rPr lang="en-US" altLang="zh-CN" sz="2600" dirty="0" smtClean="0">
                <a:ea typeface="宋体" pitchFamily="2" charset="-122"/>
              </a:rPr>
              <a:t>It is represented with a sequence of points in a given coordinate system. </a:t>
            </a:r>
          </a:p>
          <a:p>
            <a:pPr algn="just"/>
            <a:r>
              <a:rPr lang="en-US" altLang="zh-CN" sz="2600" dirty="0" smtClean="0">
                <a:ea typeface="宋体" pitchFamily="2" charset="-122"/>
              </a:rPr>
              <a:t>In order to save storage cost, compression algorithm for vector data is needed.</a:t>
            </a:r>
          </a:p>
        </p:txBody>
      </p:sp>
      <p:pic>
        <p:nvPicPr>
          <p:cNvPr id="11273" name="Picture 111"/>
          <p:cNvPicPr>
            <a:picLocks noChangeAspect="1" noChangeArrowheads="1"/>
          </p:cNvPicPr>
          <p:nvPr/>
        </p:nvPicPr>
        <p:blipFill>
          <a:blip r:embed="rId2" cstate="print"/>
          <a:srcRect/>
          <a:stretch>
            <a:fillRect/>
          </a:stretch>
        </p:blipFill>
        <p:spPr bwMode="auto">
          <a:xfrm>
            <a:off x="539552" y="3933056"/>
            <a:ext cx="3219226" cy="2485016"/>
          </a:xfrm>
          <a:prstGeom prst="rect">
            <a:avLst/>
          </a:prstGeom>
          <a:noFill/>
          <a:ln w="9525">
            <a:noFill/>
            <a:miter lim="800000"/>
            <a:headEnd/>
            <a:tailEnd/>
          </a:ln>
        </p:spPr>
      </p:pic>
      <p:pic>
        <p:nvPicPr>
          <p:cNvPr id="69634" name="Picture 2"/>
          <p:cNvPicPr>
            <a:picLocks noChangeAspect="1" noChangeArrowheads="1"/>
          </p:cNvPicPr>
          <p:nvPr/>
        </p:nvPicPr>
        <p:blipFill>
          <a:blip r:embed="rId3" cstate="print"/>
          <a:srcRect/>
          <a:stretch>
            <a:fillRect/>
          </a:stretch>
        </p:blipFill>
        <p:spPr bwMode="auto">
          <a:xfrm>
            <a:off x="4283968" y="4077072"/>
            <a:ext cx="2386013" cy="2105025"/>
          </a:xfrm>
          <a:prstGeom prst="rect">
            <a:avLst/>
          </a:prstGeom>
          <a:noFill/>
          <a:ln w="9525">
            <a:noFill/>
            <a:miter lim="800000"/>
            <a:headEnd/>
            <a:tailEnd/>
          </a:ln>
        </p:spPr>
      </p:pic>
      <p:sp>
        <p:nvSpPr>
          <p:cNvPr id="6" name="Rectangle 5"/>
          <p:cNvSpPr/>
          <p:nvPr/>
        </p:nvSpPr>
        <p:spPr>
          <a:xfrm>
            <a:off x="1547664" y="6381328"/>
            <a:ext cx="1180131" cy="369332"/>
          </a:xfrm>
          <a:prstGeom prst="rect">
            <a:avLst/>
          </a:prstGeom>
        </p:spPr>
        <p:txBody>
          <a:bodyPr wrap="none">
            <a:spAutoFit/>
          </a:bodyPr>
          <a:lstStyle/>
          <a:p>
            <a:r>
              <a:rPr lang="en-GB" altLang="zh-CN" dirty="0" smtClean="0">
                <a:solidFill>
                  <a:schemeClr val="bg1"/>
                </a:solidFill>
              </a:rPr>
              <a:t>Map of UK</a:t>
            </a:r>
            <a:endParaRPr lang="zh-CN" altLang="en-US" dirty="0">
              <a:solidFill>
                <a:schemeClr val="bg1"/>
              </a:solidFill>
            </a:endParaRPr>
          </a:p>
        </p:txBody>
      </p:sp>
      <p:sp>
        <p:nvSpPr>
          <p:cNvPr id="7" name="Rectangle 6"/>
          <p:cNvSpPr/>
          <p:nvPr/>
        </p:nvSpPr>
        <p:spPr>
          <a:xfrm>
            <a:off x="5076056" y="6237312"/>
            <a:ext cx="1173783" cy="369332"/>
          </a:xfrm>
          <a:prstGeom prst="rect">
            <a:avLst/>
          </a:prstGeom>
        </p:spPr>
        <p:txBody>
          <a:bodyPr wrap="none">
            <a:spAutoFit/>
          </a:bodyPr>
          <a:lstStyle/>
          <a:p>
            <a:r>
              <a:rPr lang="en-GB" altLang="zh-CN" dirty="0" smtClean="0">
                <a:solidFill>
                  <a:schemeClr val="bg1"/>
                </a:solidFill>
              </a:rPr>
              <a:t>GPS traces</a:t>
            </a:r>
            <a:endParaRPr lang="zh-CN" alt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886397"/>
          </a:xfrm>
        </p:spPr>
        <p:txBody>
          <a:bodyPr/>
          <a:lstStyle/>
          <a:p>
            <a:r>
              <a:rPr lang="en-US" altLang="zh-CN" sz="3200" b="1" dirty="0" smtClean="0">
                <a:ea typeface="宋体" pitchFamily="2" charset="-122"/>
              </a:rPr>
              <a:t>Polygonal</a:t>
            </a:r>
            <a:r>
              <a:rPr lang="fi-FI" altLang="zh-CN" sz="3200" b="1" dirty="0" smtClean="0">
                <a:ea typeface="宋体" pitchFamily="2" charset="-122"/>
              </a:rPr>
              <a:t>  </a:t>
            </a:r>
            <a:r>
              <a:rPr lang="en-US" altLang="zh-CN" sz="3200" b="1" dirty="0" smtClean="0">
                <a:ea typeface="宋体" pitchFamily="2" charset="-122"/>
              </a:rPr>
              <a:t>Approximation</a:t>
            </a:r>
            <a:r>
              <a:rPr lang="en-US" altLang="zh-CN" sz="3200" dirty="0">
                <a:ea typeface="宋体" pitchFamily="2" charset="-122"/>
              </a:rPr>
              <a:t/>
            </a:r>
            <a:br>
              <a:rPr lang="en-US" altLang="zh-CN" sz="3200" dirty="0">
                <a:ea typeface="宋体" pitchFamily="2" charset="-122"/>
              </a:rPr>
            </a:br>
            <a:endParaRPr lang="en-US" altLang="zh-CN" sz="3200" b="1" dirty="0" smtClean="0">
              <a:ea typeface="宋体" pitchFamily="2" charset="-122"/>
            </a:endParaRPr>
          </a:p>
        </p:txBody>
      </p:sp>
      <p:sp>
        <p:nvSpPr>
          <p:cNvPr id="12291" name="Rectangle 3"/>
          <p:cNvSpPr>
            <a:spLocks noGrp="1" noChangeArrowheads="1"/>
          </p:cNvSpPr>
          <p:nvPr>
            <p:ph type="body" idx="1"/>
          </p:nvPr>
        </p:nvSpPr>
        <p:spPr>
          <a:xfrm>
            <a:off x="428624" y="1357313"/>
            <a:ext cx="8247831" cy="1883593"/>
          </a:xfrm>
        </p:spPr>
        <p:txBody>
          <a:bodyPr/>
          <a:lstStyle/>
          <a:p>
            <a:pPr>
              <a:buFont typeface="Times" pitchFamily="18" charset="0"/>
              <a:buNone/>
            </a:pPr>
            <a:r>
              <a:rPr lang="en-US" altLang="zh-CN" sz="2400" dirty="0" smtClean="0">
                <a:ea typeface="宋体" pitchFamily="2" charset="-122"/>
              </a:rPr>
              <a:t>	</a:t>
            </a:r>
            <a:r>
              <a:rPr lang="en-US" altLang="zh-CN" sz="2400" dirty="0" smtClean="0">
                <a:solidFill>
                  <a:srgbClr val="C00000"/>
                </a:solidFill>
                <a:ea typeface="宋体" pitchFamily="2" charset="-122"/>
              </a:rPr>
              <a:t>Reduce the number of points </a:t>
            </a:r>
            <a:r>
              <a:rPr lang="en-US" altLang="zh-CN" sz="2400" dirty="0" smtClean="0">
                <a:ea typeface="宋体" pitchFamily="2" charset="-122"/>
              </a:rPr>
              <a:t>in the vector map such that the data is represented in a coarser resolution.</a:t>
            </a:r>
          </a:p>
          <a:p>
            <a:pPr>
              <a:buNone/>
            </a:pPr>
            <a:r>
              <a:rPr lang="en-US" altLang="zh-CN" sz="2400" dirty="0" smtClean="0">
                <a:ea typeface="宋体" pitchFamily="2" charset="-122"/>
              </a:rPr>
              <a:t>	</a:t>
            </a:r>
            <a:r>
              <a:rPr lang="en-US" altLang="zh-CN" sz="2000" dirty="0" smtClean="0">
                <a:ea typeface="宋体" pitchFamily="2" charset="-122"/>
              </a:rPr>
              <a:t>(</a:t>
            </a:r>
            <a:r>
              <a:rPr lang="en-US" altLang="zh-CN" sz="2000" dirty="0" smtClean="0"/>
              <a:t>Douglas73’,Perez94’,Schuster 98’, Bhowmick07’</a:t>
            </a:r>
            <a:r>
              <a:rPr lang="en-US" altLang="zh-CN" sz="2000" dirty="0" smtClean="0">
                <a:ea typeface="宋体" pitchFamily="2" charset="-122"/>
              </a:rPr>
              <a:t>)</a:t>
            </a:r>
            <a:endParaRPr lang="en-US" altLang="zh-CN" sz="2400" dirty="0" smtClean="0">
              <a:ea typeface="宋体" pitchFamily="2" charset="-122"/>
            </a:endParaRPr>
          </a:p>
          <a:p>
            <a:pPr>
              <a:buFont typeface="Times" pitchFamily="18" charset="0"/>
              <a:buNone/>
            </a:pPr>
            <a:endParaRPr lang="fi-FI" altLang="zh-CN" sz="2400" dirty="0" smtClean="0">
              <a:ea typeface="宋体" pitchFamily="2" charset="-122"/>
            </a:endParaRPr>
          </a:p>
          <a:p>
            <a:pPr>
              <a:buFont typeface="Times" pitchFamily="18" charset="0"/>
              <a:buNone/>
            </a:pPr>
            <a:endParaRPr lang="fi-FI" altLang="zh-CN" sz="2400" dirty="0" smtClean="0">
              <a:ea typeface="宋体" pitchFamily="2" charset="-122"/>
            </a:endParaRPr>
          </a:p>
        </p:txBody>
      </p:sp>
      <p:pic>
        <p:nvPicPr>
          <p:cNvPr id="70658" name="Picture 2"/>
          <p:cNvPicPr>
            <a:picLocks noChangeAspect="1" noChangeArrowheads="1"/>
          </p:cNvPicPr>
          <p:nvPr/>
        </p:nvPicPr>
        <p:blipFill>
          <a:blip r:embed="rId2" cstate="print"/>
          <a:srcRect/>
          <a:stretch>
            <a:fillRect/>
          </a:stretch>
        </p:blipFill>
        <p:spPr bwMode="auto">
          <a:xfrm>
            <a:off x="899592" y="2708920"/>
            <a:ext cx="2895600" cy="3038475"/>
          </a:xfrm>
          <a:prstGeom prst="rect">
            <a:avLst/>
          </a:prstGeom>
          <a:noFill/>
          <a:ln w="9525">
            <a:noFill/>
            <a:miter lim="800000"/>
            <a:headEnd/>
            <a:tailEnd/>
          </a:ln>
          <a:effectLst/>
        </p:spPr>
      </p:pic>
      <p:pic>
        <p:nvPicPr>
          <p:cNvPr id="70659" name="Picture 3"/>
          <p:cNvPicPr>
            <a:picLocks noChangeAspect="1" noChangeArrowheads="1"/>
          </p:cNvPicPr>
          <p:nvPr/>
        </p:nvPicPr>
        <p:blipFill>
          <a:blip r:embed="rId3" cstate="print"/>
          <a:srcRect/>
          <a:stretch>
            <a:fillRect/>
          </a:stretch>
        </p:blipFill>
        <p:spPr bwMode="auto">
          <a:xfrm>
            <a:off x="4067944" y="2708920"/>
            <a:ext cx="2857500" cy="3009900"/>
          </a:xfrm>
          <a:prstGeom prst="rect">
            <a:avLst/>
          </a:prstGeom>
          <a:noFill/>
          <a:ln w="9525">
            <a:noFill/>
            <a:miter lim="800000"/>
            <a:headEnd/>
            <a:tailEnd/>
          </a:ln>
          <a:effectLst/>
        </p:spPr>
      </p:pic>
      <p:sp>
        <p:nvSpPr>
          <p:cNvPr id="6" name="Rectangle 5"/>
          <p:cNvSpPr/>
          <p:nvPr/>
        </p:nvSpPr>
        <p:spPr>
          <a:xfrm>
            <a:off x="1475656" y="5589240"/>
            <a:ext cx="5256584" cy="369332"/>
          </a:xfrm>
          <a:prstGeom prst="rect">
            <a:avLst/>
          </a:prstGeom>
        </p:spPr>
        <p:txBody>
          <a:bodyPr wrap="square">
            <a:spAutoFit/>
          </a:bodyPr>
          <a:lstStyle/>
          <a:p>
            <a:r>
              <a:rPr lang="en-GB" altLang="zh-CN" dirty="0" smtClean="0">
                <a:solidFill>
                  <a:schemeClr val="bg1"/>
                </a:solidFill>
              </a:rPr>
              <a:t>Number of point is reduced from 10910 to 239</a:t>
            </a:r>
            <a:endParaRPr lang="zh-CN" alt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886397"/>
          </a:xfrm>
        </p:spPr>
        <p:txBody>
          <a:bodyPr/>
          <a:lstStyle/>
          <a:p>
            <a:r>
              <a:rPr lang="en-US" altLang="zh-CN" sz="3200" b="1" dirty="0" smtClean="0">
                <a:ea typeface="宋体" pitchFamily="2" charset="-122"/>
              </a:rPr>
              <a:t>Quantization-based </a:t>
            </a:r>
            <a:r>
              <a:rPr lang="en-US" altLang="zh-CN" sz="3200" b="1" dirty="0">
                <a:ea typeface="宋体" pitchFamily="2" charset="-122"/>
              </a:rPr>
              <a:t>method</a:t>
            </a:r>
            <a:r>
              <a:rPr lang="en-US" altLang="zh-CN" sz="3200" dirty="0">
                <a:ea typeface="宋体" pitchFamily="2" charset="-122"/>
              </a:rPr>
              <a:t/>
            </a:r>
            <a:br>
              <a:rPr lang="en-US" altLang="zh-CN" sz="3200" dirty="0">
                <a:ea typeface="宋体" pitchFamily="2" charset="-122"/>
              </a:rPr>
            </a:br>
            <a:endParaRPr lang="en-US" altLang="zh-CN" sz="3200" b="1" dirty="0" smtClean="0">
              <a:ea typeface="宋体" pitchFamily="2" charset="-122"/>
            </a:endParaRPr>
          </a:p>
        </p:txBody>
      </p:sp>
      <p:sp>
        <p:nvSpPr>
          <p:cNvPr id="12291" name="Rectangle 3"/>
          <p:cNvSpPr>
            <a:spLocks noGrp="1" noChangeArrowheads="1"/>
          </p:cNvSpPr>
          <p:nvPr>
            <p:ph type="body" idx="1"/>
          </p:nvPr>
        </p:nvSpPr>
        <p:spPr>
          <a:xfrm>
            <a:off x="428624" y="1357313"/>
            <a:ext cx="8175823" cy="1138773"/>
          </a:xfrm>
        </p:spPr>
        <p:txBody>
          <a:bodyPr/>
          <a:lstStyle/>
          <a:p>
            <a:r>
              <a:rPr lang="en-US" altLang="zh-CN" sz="2400" dirty="0" smtClean="0">
                <a:solidFill>
                  <a:srgbClr val="C00000"/>
                </a:solidFill>
                <a:ea typeface="宋体" pitchFamily="2" charset="-122"/>
              </a:rPr>
              <a:t>Reduce every points’ coding cost</a:t>
            </a:r>
            <a:r>
              <a:rPr lang="en-US" altLang="zh-CN" sz="2400" dirty="0" smtClean="0">
                <a:ea typeface="宋体" pitchFamily="2" charset="-122"/>
              </a:rPr>
              <a:t>. The coordinate value is quantized and differential coordinates is encoded</a:t>
            </a:r>
          </a:p>
          <a:p>
            <a:pPr>
              <a:buNone/>
            </a:pPr>
            <a:r>
              <a:rPr lang="en-US" altLang="zh-CN" sz="2800" dirty="0" smtClean="0">
                <a:ea typeface="宋体" pitchFamily="2" charset="-122"/>
              </a:rPr>
              <a:t>	</a:t>
            </a:r>
            <a:r>
              <a:rPr lang="en-US" altLang="zh-CN" sz="2000" dirty="0" smtClean="0">
                <a:ea typeface="宋体" pitchFamily="2" charset="-122"/>
              </a:rPr>
              <a:t>(</a:t>
            </a:r>
            <a:r>
              <a:rPr lang="en-US" altLang="zh-CN" sz="2000" dirty="0" err="1" smtClean="0"/>
              <a:t>Shekhar</a:t>
            </a:r>
            <a:r>
              <a:rPr lang="en-US" altLang="zh-CN" sz="2000" dirty="0" smtClean="0"/>
              <a:t> 02’, </a:t>
            </a:r>
            <a:r>
              <a:rPr lang="en-US" altLang="zh-CN" sz="2000" dirty="0" err="1" smtClean="0"/>
              <a:t>Akimov</a:t>
            </a:r>
            <a:r>
              <a:rPr lang="en-US" altLang="zh-CN" sz="2000" dirty="0" smtClean="0"/>
              <a:t> 04’</a:t>
            </a:r>
            <a:r>
              <a:rPr lang="en-US" altLang="zh-CN" sz="2000" dirty="0" smtClean="0">
                <a:ea typeface="宋体" pitchFamily="2" charset="-122"/>
              </a:rPr>
              <a:t>)</a:t>
            </a:r>
            <a:r>
              <a:rPr lang="en-US" altLang="zh-CN" sz="2400" dirty="0" smtClean="0">
                <a:ea typeface="宋体" pitchFamily="2" charset="-122"/>
              </a:rPr>
              <a:t> 	</a:t>
            </a:r>
            <a:endParaRPr lang="en-US" altLang="zh-CN" sz="2400" dirty="0" smtClean="0">
              <a:ea typeface="宋体" pitchFamily="2" charset="-122"/>
            </a:endParaRPr>
          </a:p>
        </p:txBody>
      </p:sp>
      <p:pic>
        <p:nvPicPr>
          <p:cNvPr id="70660" name="Picture 4"/>
          <p:cNvPicPr>
            <a:picLocks noChangeAspect="1" noChangeArrowheads="1"/>
          </p:cNvPicPr>
          <p:nvPr/>
        </p:nvPicPr>
        <p:blipFill>
          <a:blip r:embed="rId3" cstate="print"/>
          <a:srcRect/>
          <a:stretch>
            <a:fillRect/>
          </a:stretch>
        </p:blipFill>
        <p:spPr bwMode="auto">
          <a:xfrm>
            <a:off x="2987824" y="2492896"/>
            <a:ext cx="2952750" cy="2686050"/>
          </a:xfrm>
          <a:prstGeom prst="rect">
            <a:avLst/>
          </a:prstGeom>
          <a:noFill/>
          <a:ln w="9525">
            <a:noFill/>
            <a:miter lim="800000"/>
            <a:headEnd/>
            <a:tailEnd/>
          </a:ln>
          <a:effectLst/>
        </p:spPr>
      </p:pic>
      <p:pic>
        <p:nvPicPr>
          <p:cNvPr id="7" name="Picture 2"/>
          <p:cNvPicPr>
            <a:picLocks noChangeAspect="1" noChangeArrowheads="1"/>
          </p:cNvPicPr>
          <p:nvPr/>
        </p:nvPicPr>
        <p:blipFill>
          <a:blip r:embed="rId4" cstate="print"/>
          <a:srcRect/>
          <a:stretch>
            <a:fillRect/>
          </a:stretch>
        </p:blipFill>
        <p:spPr bwMode="auto">
          <a:xfrm>
            <a:off x="251520" y="2276872"/>
            <a:ext cx="2895600" cy="3038475"/>
          </a:xfrm>
          <a:prstGeom prst="rect">
            <a:avLst/>
          </a:prstGeom>
          <a:noFill/>
          <a:ln w="9525">
            <a:noFill/>
            <a:miter lim="800000"/>
            <a:headEnd/>
            <a:tailEnd/>
          </a:ln>
          <a:effectLst/>
        </p:spPr>
      </p:pic>
      <p:sp>
        <p:nvSpPr>
          <p:cNvPr id="9" name="Rectangle 3"/>
          <p:cNvSpPr txBox="1">
            <a:spLocks noChangeArrowheads="1"/>
          </p:cNvSpPr>
          <p:nvPr/>
        </p:nvSpPr>
        <p:spPr>
          <a:xfrm>
            <a:off x="467544" y="4941168"/>
            <a:ext cx="8175823" cy="369332"/>
          </a:xfrm>
          <a:prstGeom prst="rect">
            <a:avLst/>
          </a:prstGeom>
        </p:spPr>
        <p:txBody>
          <a:bodyPr vert="horz" wrap="square" lIns="0" tIns="0" rIns="0" bIns="0" rtlCol="0">
            <a:spAutoFit/>
          </a:bodyPr>
          <a:lstStyle/>
          <a:p>
            <a:r>
              <a:rPr lang="en-US" altLang="zh-CN" sz="2400" dirty="0" smtClean="0">
                <a:solidFill>
                  <a:schemeClr val="bg1"/>
                </a:solidFill>
              </a:rPr>
              <a:t>Given quantization level </a:t>
            </a:r>
            <a:r>
              <a:rPr lang="en-US" altLang="zh-CN" sz="2400" i="1" dirty="0" smtClean="0">
                <a:solidFill>
                  <a:schemeClr val="bg1"/>
                </a:solidFill>
              </a:rPr>
              <a:t>l</a:t>
            </a:r>
            <a:r>
              <a:rPr lang="en-US" altLang="zh-CN" sz="2400" dirty="0" smtClean="0">
                <a:solidFill>
                  <a:schemeClr val="bg1"/>
                </a:solidFill>
              </a:rPr>
              <a:t>, </a:t>
            </a:r>
            <a:r>
              <a:rPr lang="en-US" altLang="zh-CN" sz="2400" dirty="0" smtClean="0">
                <a:solidFill>
                  <a:schemeClr val="bg1"/>
                </a:solidFill>
                <a:ea typeface="宋体" pitchFamily="2" charset="-122"/>
              </a:rPr>
              <a:t>differential coordinates </a:t>
            </a:r>
            <a:r>
              <a:rPr lang="en-US" altLang="zh-CN" sz="2400" dirty="0" smtClean="0">
                <a:solidFill>
                  <a:schemeClr val="bg1"/>
                </a:solidFill>
              </a:rPr>
              <a:t>is quantized as:</a:t>
            </a:r>
            <a:endParaRPr lang="zh-CN" altLang="zh-CN" sz="2400" dirty="0">
              <a:solidFill>
                <a:schemeClr val="bg1"/>
              </a:solidFill>
            </a:endParaRPr>
          </a:p>
        </p:txBody>
      </p:sp>
      <p:sp>
        <p:nvSpPr>
          <p:cNvPr id="706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0661" name="Object 5"/>
          <p:cNvGraphicFramePr>
            <a:graphicFrameLocks noChangeAspect="1"/>
          </p:cNvGraphicFramePr>
          <p:nvPr/>
        </p:nvGraphicFramePr>
        <p:xfrm>
          <a:off x="2555776" y="5445224"/>
          <a:ext cx="3217862" cy="284162"/>
        </p:xfrm>
        <a:graphic>
          <a:graphicData uri="http://schemas.openxmlformats.org/presentationml/2006/ole">
            <p:oleObj spid="_x0000_s70661" name="Equation" r:id="rId5" imgW="2108200" imgH="190500" progId="Equation.DSMT4">
              <p:embed/>
            </p:oleObj>
          </a:graphicData>
        </a:graphic>
      </p:graphicFrame>
      <p:sp>
        <p:nvSpPr>
          <p:cNvPr id="12" name="Rectangle 11"/>
          <p:cNvSpPr/>
          <p:nvPr/>
        </p:nvSpPr>
        <p:spPr>
          <a:xfrm>
            <a:off x="467544" y="5733256"/>
            <a:ext cx="8208912" cy="369332"/>
          </a:xfrm>
          <a:prstGeom prst="rect">
            <a:avLst/>
          </a:prstGeom>
        </p:spPr>
        <p:txBody>
          <a:bodyPr wrap="square">
            <a:spAutoFit/>
          </a:bodyPr>
          <a:lstStyle/>
          <a:p>
            <a:r>
              <a:rPr lang="en-US" altLang="zh-CN" dirty="0" smtClean="0">
                <a:solidFill>
                  <a:schemeClr val="bg1"/>
                </a:solidFill>
              </a:rPr>
              <a:t>Coding </a:t>
            </a:r>
            <a:r>
              <a:rPr lang="en-US" altLang="zh-CN" i="1" dirty="0" smtClean="0">
                <a:solidFill>
                  <a:schemeClr val="bg1"/>
                </a:solidFill>
              </a:rPr>
              <a:t>Q</a:t>
            </a:r>
            <a:r>
              <a:rPr lang="en-US" altLang="zh-CN" dirty="0" smtClean="0">
                <a:solidFill>
                  <a:schemeClr val="bg1"/>
                </a:solidFill>
              </a:rPr>
              <a:t> (</a:t>
            </a:r>
            <a:r>
              <a:rPr lang="en-US" altLang="zh-CN" b="1" dirty="0" smtClean="0">
                <a:solidFill>
                  <a:schemeClr val="bg1"/>
                </a:solidFill>
              </a:rPr>
              <a:t>v</a:t>
            </a:r>
            <a:r>
              <a:rPr lang="en-US" altLang="zh-CN" b="1" i="1" baseline="-25000" dirty="0" smtClean="0">
                <a:solidFill>
                  <a:schemeClr val="bg1"/>
                </a:solidFill>
              </a:rPr>
              <a:t>i</a:t>
            </a:r>
            <a:r>
              <a:rPr lang="en-US" altLang="zh-CN" dirty="0" smtClean="0">
                <a:solidFill>
                  <a:schemeClr val="bg1"/>
                </a:solidFill>
              </a:rPr>
              <a:t>) is equivalent to coding an integer vector </a:t>
            </a:r>
            <a:r>
              <a:rPr lang="en-US" altLang="zh-CN" b="1" dirty="0" smtClean="0">
                <a:solidFill>
                  <a:schemeClr val="bg1"/>
                </a:solidFill>
              </a:rPr>
              <a:t>q</a:t>
            </a:r>
            <a:r>
              <a:rPr lang="en-US" altLang="zh-CN" dirty="0" smtClean="0">
                <a:solidFill>
                  <a:schemeClr val="bg1"/>
                </a:solidFill>
              </a:rPr>
              <a:t> = ([</a:t>
            </a:r>
            <a:r>
              <a:rPr lang="en-US" altLang="zh-CN" dirty="0" err="1" smtClean="0">
                <a:solidFill>
                  <a:schemeClr val="bg1"/>
                </a:solidFill>
              </a:rPr>
              <a:t>Δ</a:t>
            </a:r>
            <a:r>
              <a:rPr lang="en-US" altLang="zh-CN" i="1" dirty="0" err="1" smtClean="0">
                <a:solidFill>
                  <a:schemeClr val="bg1"/>
                </a:solidFill>
              </a:rPr>
              <a:t>x</a:t>
            </a:r>
            <a:r>
              <a:rPr lang="en-US" altLang="zh-CN" i="1" baseline="-25000" dirty="0" err="1" smtClean="0">
                <a:solidFill>
                  <a:schemeClr val="bg1"/>
                </a:solidFill>
              </a:rPr>
              <a:t>i</a:t>
            </a:r>
            <a:r>
              <a:rPr lang="en-US" altLang="zh-CN" dirty="0" smtClean="0">
                <a:solidFill>
                  <a:schemeClr val="bg1"/>
                </a:solidFill>
              </a:rPr>
              <a:t>/</a:t>
            </a:r>
            <a:r>
              <a:rPr lang="en-US" altLang="zh-CN" i="1" dirty="0" smtClean="0">
                <a:solidFill>
                  <a:schemeClr val="bg1"/>
                </a:solidFill>
              </a:rPr>
              <a:t>l</a:t>
            </a:r>
            <a:r>
              <a:rPr lang="en-US" altLang="zh-CN" dirty="0" smtClean="0">
                <a:solidFill>
                  <a:schemeClr val="bg1"/>
                </a:solidFill>
              </a:rPr>
              <a:t>], </a:t>
            </a:r>
            <a:r>
              <a:rPr lang="en-US" altLang="zh-CN" dirty="0" err="1" smtClean="0">
                <a:solidFill>
                  <a:schemeClr val="bg1"/>
                </a:solidFill>
              </a:rPr>
              <a:t>Δ</a:t>
            </a:r>
            <a:r>
              <a:rPr lang="en-US" altLang="zh-CN" i="1" dirty="0" err="1" smtClean="0">
                <a:solidFill>
                  <a:schemeClr val="bg1"/>
                </a:solidFill>
              </a:rPr>
              <a:t>y</a:t>
            </a:r>
            <a:r>
              <a:rPr lang="en-US" altLang="zh-CN" i="1" baseline="-25000" dirty="0" err="1" smtClean="0">
                <a:solidFill>
                  <a:schemeClr val="bg1"/>
                </a:solidFill>
              </a:rPr>
              <a:t>i</a:t>
            </a:r>
            <a:r>
              <a:rPr lang="en-US" altLang="zh-CN" dirty="0" smtClean="0">
                <a:solidFill>
                  <a:schemeClr val="bg1"/>
                </a:solidFill>
              </a:rPr>
              <a:t>/</a:t>
            </a:r>
            <a:r>
              <a:rPr lang="en-US" altLang="zh-CN" i="1" dirty="0" smtClean="0">
                <a:solidFill>
                  <a:schemeClr val="bg1"/>
                </a:solidFill>
              </a:rPr>
              <a:t>l</a:t>
            </a:r>
            <a:r>
              <a:rPr lang="en-US" altLang="zh-CN" dirty="0" smtClean="0">
                <a:solidFill>
                  <a:schemeClr val="bg1"/>
                </a:solidFill>
              </a:rPr>
              <a:t>])</a:t>
            </a:r>
            <a:endParaRPr lang="zh-CN" altLang="zh-CN" dirty="0">
              <a:solidFill>
                <a:schemeClr val="bg1"/>
              </a:solidFill>
            </a:endParaRPr>
          </a:p>
        </p:txBody>
      </p:sp>
      <p:pic>
        <p:nvPicPr>
          <p:cNvPr id="70664" name="图片 79" descr="fig2av4"/>
          <p:cNvPicPr>
            <a:picLocks noChangeAspect="1" noChangeArrowheads="1"/>
          </p:cNvPicPr>
          <p:nvPr/>
        </p:nvPicPr>
        <p:blipFill>
          <a:blip r:embed="rId6" cstate="print"/>
          <a:srcRect t="5905" r="4796" b="3543"/>
          <a:stretch>
            <a:fillRect/>
          </a:stretch>
        </p:blipFill>
        <p:spPr bwMode="auto">
          <a:xfrm>
            <a:off x="5724128" y="2780928"/>
            <a:ext cx="2636601" cy="201622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a:ea typeface="宋体" pitchFamily="2" charset="-122"/>
              </a:rPr>
              <a:t>Coding of quantized residual vectors</a:t>
            </a:r>
          </a:p>
        </p:txBody>
      </p:sp>
      <p:sp>
        <p:nvSpPr>
          <p:cNvPr id="12291" name="Rectangle 3"/>
          <p:cNvSpPr>
            <a:spLocks noGrp="1" noChangeArrowheads="1"/>
          </p:cNvSpPr>
          <p:nvPr>
            <p:ph type="body" idx="1"/>
          </p:nvPr>
        </p:nvSpPr>
        <p:spPr>
          <a:xfrm>
            <a:off x="428624" y="1357313"/>
            <a:ext cx="8175823" cy="5355312"/>
          </a:xfrm>
        </p:spPr>
        <p:txBody>
          <a:bodyPr/>
          <a:lstStyle/>
          <a:p>
            <a:r>
              <a:rPr lang="en-US" altLang="zh-CN" sz="2400" dirty="0" smtClean="0"/>
              <a:t>Integer vector </a:t>
            </a:r>
            <a:r>
              <a:rPr lang="en-US" altLang="zh-CN" sz="2400" b="1" dirty="0" smtClean="0"/>
              <a:t>q</a:t>
            </a:r>
            <a:r>
              <a:rPr lang="en-US" altLang="zh-CN" sz="2400" dirty="0" smtClean="0"/>
              <a:t> = ([</a:t>
            </a:r>
            <a:r>
              <a:rPr lang="en-US" altLang="zh-CN" sz="2400" dirty="0" err="1" smtClean="0"/>
              <a:t>Δ</a:t>
            </a:r>
            <a:r>
              <a:rPr lang="en-US" altLang="zh-CN" sz="2400" i="1" dirty="0" err="1" smtClean="0"/>
              <a:t>x</a:t>
            </a:r>
            <a:r>
              <a:rPr lang="en-US" altLang="zh-CN" sz="2400" i="1" baseline="-25000" dirty="0" err="1" smtClean="0"/>
              <a:t>i</a:t>
            </a:r>
            <a:r>
              <a:rPr lang="en-US" altLang="zh-CN" sz="2400" dirty="0" smtClean="0"/>
              <a:t>/</a:t>
            </a:r>
            <a:r>
              <a:rPr lang="en-US" altLang="zh-CN" sz="2400" i="1" dirty="0" smtClean="0"/>
              <a:t>l</a:t>
            </a:r>
            <a:r>
              <a:rPr lang="en-US" altLang="zh-CN" sz="2400" dirty="0" smtClean="0"/>
              <a:t>], </a:t>
            </a:r>
            <a:r>
              <a:rPr lang="en-US" altLang="zh-CN" sz="2400" dirty="0" err="1" smtClean="0"/>
              <a:t>Δ</a:t>
            </a:r>
            <a:r>
              <a:rPr lang="en-US" altLang="zh-CN" sz="2400" i="1" dirty="0" err="1" smtClean="0"/>
              <a:t>y</a:t>
            </a:r>
            <a:r>
              <a:rPr lang="en-US" altLang="zh-CN" sz="2400" i="1" baseline="-25000" dirty="0" err="1" smtClean="0"/>
              <a:t>i</a:t>
            </a:r>
            <a:r>
              <a:rPr lang="en-US" altLang="zh-CN" sz="2400" dirty="0" smtClean="0"/>
              <a:t>/</a:t>
            </a:r>
            <a:r>
              <a:rPr lang="en-US" altLang="zh-CN" sz="2400" i="1" dirty="0" smtClean="0"/>
              <a:t>l</a:t>
            </a:r>
            <a:r>
              <a:rPr lang="en-US" altLang="zh-CN" sz="2400" dirty="0" smtClean="0"/>
              <a:t>]) is encoded by probability distributions of </a:t>
            </a:r>
            <a:r>
              <a:rPr lang="en-US" altLang="zh-CN" sz="2400" i="1" dirty="0" err="1" smtClean="0"/>
              <a:t>q</a:t>
            </a:r>
            <a:r>
              <a:rPr lang="en-US" altLang="zh-CN" sz="2400" i="1" baseline="-25000" dirty="0" err="1" smtClean="0"/>
              <a:t>x</a:t>
            </a:r>
            <a:r>
              <a:rPr lang="en-US" altLang="zh-CN" sz="2400" dirty="0" smtClean="0"/>
              <a:t> and </a:t>
            </a:r>
            <a:r>
              <a:rPr lang="en-US" altLang="zh-CN" sz="2400" i="1" dirty="0" err="1" smtClean="0"/>
              <a:t>q</a:t>
            </a:r>
            <a:r>
              <a:rPr lang="en-US" altLang="zh-CN" sz="2400" i="1" baseline="-25000" dirty="0" err="1" smtClean="0"/>
              <a:t>y</a:t>
            </a:r>
            <a:r>
              <a:rPr lang="en-US" altLang="zh-CN" sz="2400" dirty="0" smtClean="0"/>
              <a:t>:</a:t>
            </a:r>
            <a:endParaRPr lang="zh-CN" altLang="zh-CN" sz="2400" dirty="0" smtClean="0"/>
          </a:p>
          <a:p>
            <a:pPr>
              <a:buFont typeface="Times" pitchFamily="18" charset="0"/>
              <a:buNone/>
            </a:pPr>
            <a:endParaRPr lang="en-US" altLang="zh-CN" sz="2400" dirty="0" smtClean="0">
              <a:ea typeface="宋体" pitchFamily="2" charset="-122"/>
            </a:endParaRPr>
          </a:p>
          <a:p>
            <a:pPr>
              <a:buFont typeface="Times" pitchFamily="18" charset="0"/>
              <a:buNone/>
            </a:pPr>
            <a:r>
              <a:rPr lang="en-US" altLang="zh-CN" sz="2400" dirty="0" smtClean="0">
                <a:ea typeface="宋体" pitchFamily="2" charset="-122"/>
              </a:rPr>
              <a:t>	C</a:t>
            </a:r>
            <a:r>
              <a:rPr lang="en-US" altLang="zh-CN" sz="2400" dirty="0" smtClean="0"/>
              <a:t>odebook itself must be encoded. But a large-sized codebook is intractable in order to achieve a desirable coding efficiency</a:t>
            </a:r>
          </a:p>
          <a:p>
            <a:pPr>
              <a:buFont typeface="Times" pitchFamily="18" charset="0"/>
              <a:buNone/>
            </a:pPr>
            <a:r>
              <a:rPr lang="en-US" altLang="zh-CN" sz="2400" dirty="0" smtClean="0">
                <a:ea typeface="宋体" pitchFamily="2" charset="-122"/>
              </a:rPr>
              <a:t>	</a:t>
            </a:r>
          </a:p>
          <a:p>
            <a:r>
              <a:rPr lang="en-US" altLang="zh-CN" sz="2400" dirty="0" smtClean="0"/>
              <a:t>An intuitive solution is to adopt a single-parameter </a:t>
            </a:r>
            <a:r>
              <a:rPr lang="en-US" altLang="zh-CN" sz="2400" i="1" dirty="0" smtClean="0"/>
              <a:t>geometric distribution</a:t>
            </a:r>
            <a:r>
              <a:rPr lang="en-US" altLang="zh-CN" sz="2400" dirty="0" smtClean="0"/>
              <a:t> to model </a:t>
            </a:r>
            <a:r>
              <a:rPr lang="en-US" altLang="zh-CN" sz="2400" i="1" dirty="0" err="1" smtClean="0"/>
              <a:t>q</a:t>
            </a:r>
            <a:r>
              <a:rPr lang="en-US" altLang="zh-CN" sz="2400" i="1" baseline="-25000" dirty="0" err="1" smtClean="0"/>
              <a:t>x</a:t>
            </a:r>
            <a:r>
              <a:rPr lang="en-US" altLang="zh-CN" sz="2400" dirty="0" smtClean="0"/>
              <a:t> and </a:t>
            </a:r>
            <a:r>
              <a:rPr lang="en-US" altLang="zh-CN" sz="2400" i="1" dirty="0" err="1" smtClean="0"/>
              <a:t>q</a:t>
            </a:r>
            <a:r>
              <a:rPr lang="en-US" altLang="zh-CN" sz="2400" i="1" baseline="-25000" dirty="0" err="1" smtClean="0"/>
              <a:t>y</a:t>
            </a:r>
            <a:r>
              <a:rPr lang="en-US" altLang="zh-CN" sz="2400" dirty="0" smtClean="0"/>
              <a:t>:</a:t>
            </a:r>
          </a:p>
          <a:p>
            <a:endParaRPr lang="en-US" altLang="zh-CN" sz="2400" dirty="0" smtClean="0"/>
          </a:p>
          <a:p>
            <a:pPr>
              <a:buNone/>
            </a:pPr>
            <a:r>
              <a:rPr lang="en-US" altLang="zh-CN" sz="2400" dirty="0" smtClean="0"/>
              <a:t>	where </a:t>
            </a:r>
            <a:r>
              <a:rPr lang="en-US" altLang="zh-CN" sz="2400" i="1" dirty="0" err="1" smtClean="0"/>
              <a:t>p</a:t>
            </a:r>
            <a:r>
              <a:rPr lang="en-US" altLang="zh-CN" sz="2400" i="1" baseline="-25000" dirty="0" err="1" smtClean="0"/>
              <a:t>x</a:t>
            </a:r>
            <a:r>
              <a:rPr lang="en-US" altLang="zh-CN" sz="2400" dirty="0" smtClean="0"/>
              <a:t> </a:t>
            </a:r>
            <a:r>
              <a:rPr lang="en-US" altLang="zh-CN" sz="2400" dirty="0" smtClean="0"/>
              <a:t>,</a:t>
            </a:r>
            <a:r>
              <a:rPr lang="en-US" altLang="zh-CN" sz="2400" i="1" dirty="0" smtClean="0"/>
              <a:t> </a:t>
            </a:r>
            <a:r>
              <a:rPr lang="en-US" altLang="zh-CN" sz="2400" i="1" dirty="0" err="1" smtClean="0"/>
              <a:t>p</a:t>
            </a:r>
            <a:r>
              <a:rPr lang="en-US" altLang="zh-CN" sz="2400" i="1" baseline="-25000" dirty="0" err="1" smtClean="0"/>
              <a:t>y</a:t>
            </a:r>
            <a:r>
              <a:rPr lang="en-US" altLang="zh-CN" sz="2400" dirty="0" smtClean="0"/>
              <a:t> </a:t>
            </a:r>
            <a:r>
              <a:rPr lang="en-US" altLang="zh-CN" sz="2400" dirty="0" smtClean="0"/>
              <a:t>can </a:t>
            </a:r>
            <a:r>
              <a:rPr lang="en-US" altLang="zh-CN" sz="2400" dirty="0" smtClean="0"/>
              <a:t>be approximated by </a:t>
            </a:r>
            <a:r>
              <a:rPr lang="en-US" altLang="zh-CN" sz="2400" i="1" dirty="0" smtClean="0"/>
              <a:t>maximum likelihood estimation</a:t>
            </a:r>
            <a:r>
              <a:rPr lang="en-US" altLang="zh-CN" sz="2400" dirty="0" smtClean="0"/>
              <a:t>.</a:t>
            </a:r>
          </a:p>
          <a:p>
            <a:r>
              <a:rPr lang="en-GB" altLang="zh-CN" sz="2400" i="1" dirty="0" smtClean="0"/>
              <a:t>Other solutions, uniform</a:t>
            </a:r>
            <a:r>
              <a:rPr lang="en-GB" altLang="zh-CN" sz="2400" dirty="0" smtClean="0"/>
              <a:t>, </a:t>
            </a:r>
            <a:r>
              <a:rPr lang="en-GB" altLang="zh-CN" sz="2400" i="1" dirty="0" smtClean="0"/>
              <a:t>negative binomial </a:t>
            </a:r>
            <a:r>
              <a:rPr lang="en-GB" altLang="zh-CN" sz="2400" dirty="0" smtClean="0"/>
              <a:t>or </a:t>
            </a:r>
            <a:r>
              <a:rPr lang="en-GB" altLang="zh-CN" sz="2400" i="1" dirty="0" smtClean="0"/>
              <a:t>Poisson distribution</a:t>
            </a:r>
            <a:r>
              <a:rPr lang="en-GB" altLang="zh-CN" sz="2400" dirty="0" smtClean="0"/>
              <a:t> can also be considered</a:t>
            </a:r>
            <a:endParaRPr lang="en-US" altLang="zh-CN" sz="2400" dirty="0" smtClean="0"/>
          </a:p>
          <a:p>
            <a:pPr>
              <a:buNone/>
            </a:pPr>
            <a:endParaRPr lang="en-US" altLang="zh-CN" sz="2400" dirty="0" smtClean="0"/>
          </a:p>
        </p:txBody>
      </p:sp>
      <p:sp>
        <p:nvSpPr>
          <p:cNvPr id="706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90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9091" name="Object 3"/>
          <p:cNvGraphicFramePr>
            <a:graphicFrameLocks noChangeAspect="1"/>
          </p:cNvGraphicFramePr>
          <p:nvPr/>
        </p:nvGraphicFramePr>
        <p:xfrm>
          <a:off x="2211388" y="2143125"/>
          <a:ext cx="3225800" cy="287338"/>
        </p:xfrm>
        <a:graphic>
          <a:graphicData uri="http://schemas.openxmlformats.org/presentationml/2006/ole">
            <p:oleObj spid="_x0000_s89091" name="Equation" r:id="rId3" imgW="2108160" imgH="190440" progId="Equation.DSMT4">
              <p:embed/>
            </p:oleObj>
          </a:graphicData>
        </a:graphic>
      </p:graphicFrame>
      <p:sp>
        <p:nvSpPr>
          <p:cNvPr id="890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9093" name="Object 5"/>
          <p:cNvGraphicFramePr>
            <a:graphicFrameLocks noChangeAspect="1"/>
          </p:cNvGraphicFramePr>
          <p:nvPr/>
        </p:nvGraphicFramePr>
        <p:xfrm>
          <a:off x="2483768" y="4293096"/>
          <a:ext cx="3590925" cy="342900"/>
        </p:xfrm>
        <a:graphic>
          <a:graphicData uri="http://schemas.openxmlformats.org/presentationml/2006/ole">
            <p:oleObj spid="_x0000_s89093" name="Equation" r:id="rId4" imgW="2400120" imgH="228600" progId="Equation.DSMT4">
              <p:embed/>
            </p:oleObj>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a:ea typeface="宋体" pitchFamily="2" charset="-122"/>
              </a:rPr>
              <a:t>Coding of quantized residual vectors</a:t>
            </a:r>
          </a:p>
        </p:txBody>
      </p:sp>
      <p:sp>
        <p:nvSpPr>
          <p:cNvPr id="706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90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90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Content Placeholder 8"/>
          <p:cNvSpPr>
            <a:spLocks noGrp="1"/>
          </p:cNvSpPr>
          <p:nvPr>
            <p:ph idx="1"/>
          </p:nvPr>
        </p:nvSpPr>
        <p:spPr>
          <a:xfrm>
            <a:off x="1619672" y="5229200"/>
            <a:ext cx="5904656" cy="997196"/>
          </a:xfrm>
        </p:spPr>
        <p:txBody>
          <a:bodyPr/>
          <a:lstStyle/>
          <a:p>
            <a:pPr algn="ctr">
              <a:buNone/>
            </a:pPr>
            <a:r>
              <a:rPr lang="en-US" altLang="zh-CN" sz="2400" dirty="0" smtClean="0"/>
              <a:t>Example of using geometric distribution to estimate the probability (allocated coding bits) of </a:t>
            </a:r>
            <a:r>
              <a:rPr lang="en-US" altLang="zh-CN" sz="2400" b="1" dirty="0" smtClean="0"/>
              <a:t>q</a:t>
            </a:r>
            <a:r>
              <a:rPr lang="en-US" altLang="zh-CN" sz="2400" dirty="0" smtClean="0"/>
              <a:t> ,for </a:t>
            </a:r>
            <a:r>
              <a:rPr lang="en-US" altLang="zh-CN" sz="2400" i="1" dirty="0" smtClean="0"/>
              <a:t>l</a:t>
            </a:r>
            <a:r>
              <a:rPr lang="en-US" altLang="zh-CN" sz="2400" dirty="0" smtClean="0"/>
              <a:t> = 0.0025</a:t>
            </a:r>
          </a:p>
        </p:txBody>
      </p:sp>
      <p:pic>
        <p:nvPicPr>
          <p:cNvPr id="102406" name="Picture 6"/>
          <p:cNvPicPr>
            <a:picLocks noChangeAspect="1" noChangeArrowheads="1"/>
          </p:cNvPicPr>
          <p:nvPr/>
        </p:nvPicPr>
        <p:blipFill>
          <a:blip r:embed="rId2" cstate="print"/>
          <a:srcRect/>
          <a:stretch>
            <a:fillRect/>
          </a:stretch>
        </p:blipFill>
        <p:spPr bwMode="auto">
          <a:xfrm>
            <a:off x="4499992" y="1340768"/>
            <a:ext cx="3590925" cy="3028950"/>
          </a:xfrm>
          <a:prstGeom prst="rect">
            <a:avLst/>
          </a:prstGeom>
          <a:noFill/>
          <a:ln w="9525">
            <a:noFill/>
            <a:miter lim="800000"/>
            <a:headEnd/>
            <a:tailEnd/>
          </a:ln>
          <a:effectLst/>
        </p:spPr>
      </p:pic>
      <p:pic>
        <p:nvPicPr>
          <p:cNvPr id="102407" name="Picture 7"/>
          <p:cNvPicPr>
            <a:picLocks noChangeAspect="1" noChangeArrowheads="1"/>
          </p:cNvPicPr>
          <p:nvPr/>
        </p:nvPicPr>
        <p:blipFill>
          <a:blip r:embed="rId3" cstate="print"/>
          <a:srcRect/>
          <a:stretch>
            <a:fillRect/>
          </a:stretch>
        </p:blipFill>
        <p:spPr bwMode="auto">
          <a:xfrm>
            <a:off x="755576" y="1340768"/>
            <a:ext cx="3571875" cy="3038475"/>
          </a:xfrm>
          <a:prstGeom prst="rect">
            <a:avLst/>
          </a:prstGeom>
          <a:noFill/>
          <a:ln w="9525">
            <a:noFill/>
            <a:miter lim="800000"/>
            <a:headEnd/>
            <a:tailEnd/>
          </a:ln>
          <a:effectLst/>
        </p:spPr>
      </p:pic>
      <p:sp>
        <p:nvSpPr>
          <p:cNvPr id="14" name="Rectangle 13"/>
          <p:cNvSpPr/>
          <p:nvPr/>
        </p:nvSpPr>
        <p:spPr>
          <a:xfrm>
            <a:off x="2123728" y="4149080"/>
            <a:ext cx="835550" cy="369332"/>
          </a:xfrm>
          <a:prstGeom prst="rect">
            <a:avLst/>
          </a:prstGeom>
        </p:spPr>
        <p:txBody>
          <a:bodyPr wrap="none">
            <a:spAutoFit/>
          </a:bodyPr>
          <a:lstStyle/>
          <a:p>
            <a:r>
              <a:rPr lang="en-US" altLang="zh-CN" dirty="0" smtClean="0">
                <a:solidFill>
                  <a:schemeClr val="bg1"/>
                </a:solidFill>
              </a:rPr>
              <a:t>For </a:t>
            </a:r>
            <a:r>
              <a:rPr lang="en-US" altLang="zh-CN" dirty="0" smtClean="0">
                <a:solidFill>
                  <a:schemeClr val="bg1"/>
                </a:solidFill>
                <a:latin typeface="Times New Roman"/>
                <a:cs typeface="Times New Roman"/>
              </a:rPr>
              <a:t>∆</a:t>
            </a:r>
            <a:r>
              <a:rPr lang="en-US" altLang="zh-CN" dirty="0" smtClean="0">
                <a:solidFill>
                  <a:schemeClr val="bg1"/>
                </a:solidFill>
              </a:rPr>
              <a:t>x</a:t>
            </a:r>
            <a:r>
              <a:rPr lang="en-US" altLang="zh-CN" dirty="0" smtClean="0"/>
              <a:t>l</a:t>
            </a:r>
            <a:endParaRPr lang="zh-CN" altLang="en-US" dirty="0"/>
          </a:p>
        </p:txBody>
      </p:sp>
      <p:sp>
        <p:nvSpPr>
          <p:cNvPr id="15" name="Rectangle 14"/>
          <p:cNvSpPr/>
          <p:nvPr/>
        </p:nvSpPr>
        <p:spPr>
          <a:xfrm>
            <a:off x="5940152" y="4149080"/>
            <a:ext cx="835550" cy="369332"/>
          </a:xfrm>
          <a:prstGeom prst="rect">
            <a:avLst/>
          </a:prstGeom>
        </p:spPr>
        <p:txBody>
          <a:bodyPr wrap="none">
            <a:spAutoFit/>
          </a:bodyPr>
          <a:lstStyle/>
          <a:p>
            <a:r>
              <a:rPr lang="en-US" altLang="zh-CN" dirty="0" smtClean="0">
                <a:solidFill>
                  <a:schemeClr val="bg1"/>
                </a:solidFill>
              </a:rPr>
              <a:t>For </a:t>
            </a:r>
            <a:r>
              <a:rPr lang="en-US" altLang="zh-CN" dirty="0" smtClean="0">
                <a:solidFill>
                  <a:schemeClr val="bg1"/>
                </a:solidFill>
                <a:latin typeface="Times New Roman"/>
                <a:cs typeface="Times New Roman"/>
              </a:rPr>
              <a:t>∆</a:t>
            </a:r>
            <a:r>
              <a:rPr lang="en-US" altLang="zh-CN" dirty="0" err="1" smtClean="0">
                <a:solidFill>
                  <a:schemeClr val="bg1"/>
                </a:solidFill>
              </a:rPr>
              <a:t>y</a:t>
            </a:r>
            <a:r>
              <a:rPr lang="en-US" altLang="zh-CN" dirty="0" err="1" smtClean="0"/>
              <a:t>l</a:t>
            </a:r>
            <a:endParaRPr lang="zh-CN" alt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Error Measure (Distortion)</a:t>
            </a: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3"/>
          <p:cNvSpPr txBox="1">
            <a:spLocks noChangeArrowheads="1"/>
          </p:cNvSpPr>
          <p:nvPr/>
        </p:nvSpPr>
        <p:spPr>
          <a:xfrm>
            <a:off x="467544" y="1412776"/>
            <a:ext cx="8391847" cy="1107996"/>
          </a:xfrm>
          <a:prstGeom prst="rect">
            <a:avLst/>
          </a:prstGeom>
        </p:spPr>
        <p:txBody>
          <a:bodyPr vert="horz" lIns="0" tIns="0" rIns="0" bIns="0" rtlCol="0">
            <a:spAutoFit/>
          </a:bodyPr>
          <a:lstStyle/>
          <a:p>
            <a:r>
              <a:rPr lang="en-US" altLang="zh-CN" sz="2400" dirty="0" smtClean="0">
                <a:solidFill>
                  <a:schemeClr val="bg1"/>
                </a:solidFill>
              </a:rPr>
              <a:t>Suppose poly-line {</a:t>
            </a:r>
            <a:r>
              <a:rPr lang="en-US" altLang="zh-CN" sz="2400" i="1" dirty="0" smtClean="0">
                <a:solidFill>
                  <a:schemeClr val="bg1"/>
                </a:solidFill>
              </a:rPr>
              <a:t>p</a:t>
            </a:r>
            <a:r>
              <a:rPr lang="en-US" altLang="zh-CN" sz="2400" i="1" baseline="-25000" dirty="0" smtClean="0">
                <a:solidFill>
                  <a:schemeClr val="bg1"/>
                </a:solidFill>
              </a:rPr>
              <a:t>i</a:t>
            </a:r>
            <a:r>
              <a:rPr lang="en-US" altLang="zh-CN" sz="2400" dirty="0" smtClean="0">
                <a:solidFill>
                  <a:schemeClr val="bg1"/>
                </a:solidFill>
              </a:rPr>
              <a:t>,…,</a:t>
            </a:r>
            <a:r>
              <a:rPr lang="en-US" altLang="zh-CN" sz="2400" i="1" dirty="0" err="1" smtClean="0">
                <a:solidFill>
                  <a:schemeClr val="bg1"/>
                </a:solidFill>
              </a:rPr>
              <a:t>p</a:t>
            </a:r>
            <a:r>
              <a:rPr lang="en-US" altLang="zh-CN" sz="2400" i="1" baseline="-25000" dirty="0" err="1" smtClean="0">
                <a:solidFill>
                  <a:schemeClr val="bg1"/>
                </a:solidFill>
              </a:rPr>
              <a:t>j</a:t>
            </a:r>
            <a:r>
              <a:rPr lang="en-US" altLang="zh-CN" sz="2400" dirty="0" smtClean="0">
                <a:solidFill>
                  <a:schemeClr val="bg1"/>
                </a:solidFill>
              </a:rPr>
              <a:t>} is approximated by line segment         </a:t>
            </a:r>
            <a:r>
              <a:rPr lang="en-US" altLang="zh-CN" sz="2400" i="1" dirty="0" smtClean="0">
                <a:solidFill>
                  <a:schemeClr val="bg1"/>
                </a:solidFill>
              </a:rPr>
              <a:t>,</a:t>
            </a:r>
            <a:r>
              <a:rPr lang="en-US" altLang="zh-CN" sz="2400" dirty="0" smtClean="0">
                <a:solidFill>
                  <a:schemeClr val="bg1"/>
                </a:solidFill>
              </a:rPr>
              <a:t> the approximation error can be defined as the sum of square distances from vertices </a:t>
            </a:r>
            <a:r>
              <a:rPr lang="en-US" altLang="zh-CN" sz="2400" i="1" dirty="0" err="1" smtClean="0">
                <a:solidFill>
                  <a:schemeClr val="bg1"/>
                </a:solidFill>
              </a:rPr>
              <a:t>p</a:t>
            </a:r>
            <a:r>
              <a:rPr lang="en-US" altLang="zh-CN" sz="2400" i="1" baseline="-25000" dirty="0" err="1" smtClean="0">
                <a:solidFill>
                  <a:schemeClr val="bg1"/>
                </a:solidFill>
              </a:rPr>
              <a:t>k</a:t>
            </a:r>
            <a:r>
              <a:rPr lang="en-US" altLang="zh-CN" sz="2400" dirty="0" smtClean="0">
                <a:solidFill>
                  <a:schemeClr val="bg1"/>
                </a:solidFill>
              </a:rPr>
              <a:t> (</a:t>
            </a:r>
            <a:r>
              <a:rPr lang="en-US" altLang="zh-CN" sz="2400" i="1" dirty="0" err="1" smtClean="0">
                <a:solidFill>
                  <a:schemeClr val="bg1"/>
                </a:solidFill>
              </a:rPr>
              <a:t>i</a:t>
            </a:r>
            <a:r>
              <a:rPr lang="en-US" altLang="zh-CN" sz="2400" dirty="0" err="1" smtClean="0">
                <a:solidFill>
                  <a:schemeClr val="bg1"/>
                </a:solidFill>
              </a:rPr>
              <a:t>≤</a:t>
            </a:r>
            <a:r>
              <a:rPr lang="en-US" altLang="zh-CN" sz="2400" i="1" dirty="0" err="1" smtClean="0">
                <a:solidFill>
                  <a:schemeClr val="bg1"/>
                </a:solidFill>
              </a:rPr>
              <a:t>k</a:t>
            </a:r>
            <a:r>
              <a:rPr lang="en-US" altLang="zh-CN" sz="2400" dirty="0" err="1" smtClean="0">
                <a:solidFill>
                  <a:schemeClr val="bg1"/>
                </a:solidFill>
              </a:rPr>
              <a:t>≤</a:t>
            </a:r>
            <a:r>
              <a:rPr lang="en-US" altLang="zh-CN" sz="2400" i="1" dirty="0" err="1" smtClean="0">
                <a:solidFill>
                  <a:schemeClr val="bg1"/>
                </a:solidFill>
              </a:rPr>
              <a:t>j</a:t>
            </a:r>
            <a:r>
              <a:rPr lang="en-US" altLang="zh-CN" sz="2400" dirty="0" smtClean="0">
                <a:solidFill>
                  <a:schemeClr val="bg1"/>
                </a:solidFill>
              </a:rPr>
              <a:t>):</a:t>
            </a:r>
            <a:endParaRPr lang="zh-CN" altLang="zh-CN" sz="2400" dirty="0">
              <a:solidFill>
                <a:schemeClr val="bg1"/>
              </a:solidFill>
            </a:endParaRPr>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1692" name="Object 12"/>
          <p:cNvGraphicFramePr>
            <a:graphicFrameLocks noChangeAspect="1"/>
          </p:cNvGraphicFramePr>
          <p:nvPr/>
        </p:nvGraphicFramePr>
        <p:xfrm>
          <a:off x="7812360" y="1484784"/>
          <a:ext cx="457200" cy="365125"/>
        </p:xfrm>
        <a:graphic>
          <a:graphicData uri="http://schemas.openxmlformats.org/presentationml/2006/ole">
            <p:oleObj spid="_x0000_s76803" name="Equation" r:id="rId4" imgW="279360" imgH="228600" progId="Equation.DSMT4">
              <p:embed/>
            </p:oleObj>
          </a:graphicData>
        </a:graphic>
      </p:graphicFrame>
      <p:pic>
        <p:nvPicPr>
          <p:cNvPr id="76885" name="Picture 85"/>
          <p:cNvPicPr>
            <a:picLocks noChangeAspect="1" noChangeArrowheads="1"/>
          </p:cNvPicPr>
          <p:nvPr/>
        </p:nvPicPr>
        <p:blipFill>
          <a:blip r:embed="rId5" cstate="print"/>
          <a:srcRect/>
          <a:stretch>
            <a:fillRect/>
          </a:stretch>
        </p:blipFill>
        <p:spPr bwMode="auto">
          <a:xfrm>
            <a:off x="4499992" y="4149080"/>
            <a:ext cx="4124325" cy="1781175"/>
          </a:xfrm>
          <a:prstGeom prst="rect">
            <a:avLst/>
          </a:prstGeom>
          <a:noFill/>
          <a:ln w="9525">
            <a:noFill/>
            <a:miter lim="800000"/>
            <a:headEnd/>
            <a:tailEnd/>
          </a:ln>
        </p:spPr>
      </p:pic>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6886" name="Object 86"/>
          <p:cNvGraphicFramePr>
            <a:graphicFrameLocks noChangeAspect="1"/>
          </p:cNvGraphicFramePr>
          <p:nvPr/>
        </p:nvGraphicFramePr>
        <p:xfrm>
          <a:off x="2886075" y="2636838"/>
          <a:ext cx="2262188" cy="573087"/>
        </p:xfrm>
        <a:graphic>
          <a:graphicData uri="http://schemas.openxmlformats.org/presentationml/2006/ole">
            <p:oleObj spid="_x0000_s76886" name="Equation" r:id="rId6" imgW="1511280" imgH="380880" progId="Equation.DSMT4">
              <p:embed/>
            </p:oleObj>
          </a:graphicData>
        </a:graphic>
      </p:graphicFrame>
      <p:sp>
        <p:nvSpPr>
          <p:cNvPr id="87" name="Rectangle 86"/>
          <p:cNvSpPr/>
          <p:nvPr/>
        </p:nvSpPr>
        <p:spPr>
          <a:xfrm>
            <a:off x="4572000" y="5805264"/>
            <a:ext cx="4572000" cy="646331"/>
          </a:xfrm>
          <a:prstGeom prst="rect">
            <a:avLst/>
          </a:prstGeom>
        </p:spPr>
        <p:txBody>
          <a:bodyPr>
            <a:spAutoFit/>
          </a:bodyPr>
          <a:lstStyle/>
          <a:p>
            <a:r>
              <a:rPr lang="en-US" altLang="zh-CN" i="1" dirty="0" smtClean="0">
                <a:solidFill>
                  <a:schemeClr val="bg1"/>
                </a:solidFill>
              </a:rPr>
              <a:t>Poly-line {p</a:t>
            </a:r>
            <a:r>
              <a:rPr lang="en-US" altLang="zh-CN" i="1" baseline="-25000" dirty="0" smtClean="0">
                <a:solidFill>
                  <a:schemeClr val="bg1"/>
                </a:solidFill>
              </a:rPr>
              <a:t>i</a:t>
            </a:r>
            <a:r>
              <a:rPr lang="en-US" altLang="zh-CN" i="1" dirty="0" smtClean="0">
                <a:solidFill>
                  <a:schemeClr val="bg1"/>
                </a:solidFill>
              </a:rPr>
              <a:t>,…, </a:t>
            </a:r>
            <a:r>
              <a:rPr lang="en-US" altLang="zh-CN" i="1" dirty="0" err="1" smtClean="0">
                <a:solidFill>
                  <a:schemeClr val="bg1"/>
                </a:solidFill>
              </a:rPr>
              <a:t>p</a:t>
            </a:r>
            <a:r>
              <a:rPr lang="en-US" altLang="zh-CN" i="1" baseline="-25000" dirty="0" err="1" smtClean="0">
                <a:solidFill>
                  <a:schemeClr val="bg1"/>
                </a:solidFill>
              </a:rPr>
              <a:t>j</a:t>
            </a:r>
            <a:r>
              <a:rPr lang="en-US" altLang="zh-CN" i="1" dirty="0" smtClean="0">
                <a:solidFill>
                  <a:schemeClr val="bg1"/>
                </a:solidFill>
              </a:rPr>
              <a:t>} (black line) is approximated by</a:t>
            </a:r>
            <a:r>
              <a:rPr lang="en-US" altLang="zh-CN" dirty="0" smtClean="0">
                <a:solidFill>
                  <a:schemeClr val="bg1"/>
                </a:solidFill>
              </a:rPr>
              <a:t>  </a:t>
            </a:r>
            <a:r>
              <a:rPr lang="en-US" altLang="zh-CN" i="1" dirty="0" smtClean="0">
                <a:solidFill>
                  <a:schemeClr val="bg1"/>
                </a:solidFill>
              </a:rPr>
              <a:t>(blue line )with approximating error </a:t>
            </a:r>
            <a:endParaRPr lang="zh-CN" altLang="zh-CN" dirty="0">
              <a:solidFill>
                <a:schemeClr val="bg1"/>
              </a:solidFill>
            </a:endParaRPr>
          </a:p>
        </p:txBody>
      </p:sp>
      <p:sp>
        <p:nvSpPr>
          <p:cNvPr id="76894" name="Rectangle 9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6893" name="Object 93"/>
          <p:cNvGraphicFramePr>
            <a:graphicFrameLocks noChangeAspect="1"/>
          </p:cNvGraphicFramePr>
          <p:nvPr/>
        </p:nvGraphicFramePr>
        <p:xfrm>
          <a:off x="5796136" y="6381328"/>
          <a:ext cx="1763712" cy="252412"/>
        </p:xfrm>
        <a:graphic>
          <a:graphicData uri="http://schemas.openxmlformats.org/presentationml/2006/ole">
            <p:oleObj spid="_x0000_s76893" name="Equation" r:id="rId7" imgW="1396394" imgH="203112" progId="Equation.DSMT4">
              <p:embed/>
            </p:oleObj>
          </a:graphicData>
        </a:graphic>
      </p:graphicFrame>
      <p:sp>
        <p:nvSpPr>
          <p:cNvPr id="76898" name="Rectangle 9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6897" name="Object 97"/>
          <p:cNvGraphicFramePr>
            <a:graphicFrameLocks noChangeAspect="1"/>
          </p:cNvGraphicFramePr>
          <p:nvPr/>
        </p:nvGraphicFramePr>
        <p:xfrm>
          <a:off x="2887663" y="3644900"/>
          <a:ext cx="1646237" cy="550863"/>
        </p:xfrm>
        <a:graphic>
          <a:graphicData uri="http://schemas.openxmlformats.org/presentationml/2006/ole">
            <p:oleObj spid="_x0000_s76897" name="Equation" r:id="rId8" imgW="1079280" imgH="368280" progId="Equation.DSMT4">
              <p:embed/>
            </p:oleObj>
          </a:graphicData>
        </a:graphic>
      </p:graphicFrame>
      <p:sp>
        <p:nvSpPr>
          <p:cNvPr id="95" name="Rectangle 3"/>
          <p:cNvSpPr txBox="1">
            <a:spLocks noChangeArrowheads="1"/>
          </p:cNvSpPr>
          <p:nvPr/>
        </p:nvSpPr>
        <p:spPr>
          <a:xfrm>
            <a:off x="467544" y="3212976"/>
            <a:ext cx="8391847" cy="369332"/>
          </a:xfrm>
          <a:prstGeom prst="rect">
            <a:avLst/>
          </a:prstGeom>
        </p:spPr>
        <p:txBody>
          <a:bodyPr vert="horz" lIns="0" tIns="0" rIns="0" bIns="0" rtlCol="0">
            <a:spAutoFit/>
          </a:bodyPr>
          <a:lstStyle/>
          <a:p>
            <a:r>
              <a:rPr lang="en-US" altLang="zh-CN" sz="2400" dirty="0" smtClean="0">
                <a:solidFill>
                  <a:schemeClr val="bg1"/>
                </a:solidFill>
              </a:rPr>
              <a:t>The distortion can be calculated by:</a:t>
            </a:r>
            <a:endParaRPr lang="zh-CN" altLang="zh-CN" sz="2400" dirty="0">
              <a:solidFill>
                <a:schemeClr val="bg1"/>
              </a:solidFill>
            </a:endParaRPr>
          </a:p>
        </p:txBody>
      </p:sp>
      <p:sp>
        <p:nvSpPr>
          <p:cNvPr id="16" name="Rectangle 86"/>
          <p:cNvSpPr/>
          <p:nvPr/>
        </p:nvSpPr>
        <p:spPr>
          <a:xfrm>
            <a:off x="5868144" y="2492896"/>
            <a:ext cx="2952328" cy="646331"/>
          </a:xfrm>
          <a:prstGeom prst="rect">
            <a:avLst/>
          </a:prstGeom>
        </p:spPr>
        <p:txBody>
          <a:bodyPr wrap="square">
            <a:spAutoFit/>
          </a:bodyPr>
          <a:lstStyle/>
          <a:p>
            <a:r>
              <a:rPr lang="en-US" altLang="zh-CN" i="1" dirty="0" smtClean="0">
                <a:solidFill>
                  <a:schemeClr val="bg1"/>
                </a:solidFill>
              </a:rPr>
              <a:t>This can be calculated in O(1) time by </a:t>
            </a:r>
            <a:r>
              <a:rPr lang="en-US" altLang="zh-CN" dirty="0" smtClean="0">
                <a:solidFill>
                  <a:schemeClr val="bg1"/>
                </a:solidFill>
              </a:rPr>
              <a:t>[Perez 94’]</a:t>
            </a:r>
            <a:r>
              <a:rPr lang="en-US" altLang="zh-CN" i="1" dirty="0" smtClean="0">
                <a:solidFill>
                  <a:schemeClr val="bg1"/>
                </a:solidFill>
              </a:rPr>
              <a:t> </a:t>
            </a:r>
            <a:endParaRPr lang="zh-CN" altLang="zh-CN"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Dynamic Quantization </a:t>
            </a:r>
            <a:endParaRPr lang="en-US" altLang="zh-CN" sz="3200" b="1" dirty="0">
              <a:ea typeface="宋体" pitchFamily="2" charset="-122"/>
            </a:endParaRP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1681" name="Object 1"/>
          <p:cNvGraphicFramePr>
            <a:graphicFrameLocks noChangeAspect="1"/>
          </p:cNvGraphicFramePr>
          <p:nvPr/>
        </p:nvGraphicFramePr>
        <p:xfrm>
          <a:off x="3175000" y="3492500"/>
          <a:ext cx="1598613" cy="355600"/>
        </p:xfrm>
        <a:graphic>
          <a:graphicData uri="http://schemas.openxmlformats.org/presentationml/2006/ole">
            <p:oleObj spid="_x0000_s77826" name="Equation" r:id="rId3" imgW="799920" imgH="177480" progId="Equation.DSMT4">
              <p:embed/>
            </p:oleObj>
          </a:graphicData>
        </a:graphic>
      </p:graphicFrame>
      <p:sp>
        <p:nvSpPr>
          <p:cNvPr id="6" name="Rectangle 3"/>
          <p:cNvSpPr txBox="1">
            <a:spLocks noChangeArrowheads="1"/>
          </p:cNvSpPr>
          <p:nvPr/>
        </p:nvSpPr>
        <p:spPr>
          <a:xfrm>
            <a:off x="323528" y="2708920"/>
            <a:ext cx="8391847" cy="1071062"/>
          </a:xfrm>
          <a:prstGeom prst="rect">
            <a:avLst/>
          </a:prstGeom>
        </p:spPr>
        <p:txBody>
          <a:bodyPr vert="horz" lIns="0" tIns="0" rIns="0" bIns="0" rtlCol="0">
            <a:spAutoFit/>
          </a:bodyPr>
          <a:lstStyle/>
          <a:p>
            <a:pPr marR="0" lvl="0" indent="-396875" fontAlgn="auto">
              <a:lnSpc>
                <a:spcPct val="90000"/>
              </a:lnSpc>
              <a:spcBef>
                <a:spcPct val="20000"/>
              </a:spcBef>
              <a:spcAft>
                <a:spcPts val="0"/>
              </a:spcAft>
              <a:buClrTx/>
              <a:buSzTx/>
              <a:tabLst/>
              <a:defRPr/>
            </a:pPr>
            <a:r>
              <a:rPr lang="en-US" altLang="zh-CN" sz="2400" dirty="0" smtClean="0">
                <a:solidFill>
                  <a:schemeClr val="bg1"/>
                </a:solidFill>
              </a:rPr>
              <a:t>The distortion E is minimized under the constraint of bit constraint R:</a:t>
            </a:r>
          </a:p>
          <a:p>
            <a:pPr marL="396875" marR="0" lvl="0" indent="-396875" algn="l" defTabSz="914363" rtl="0" eaLnBrk="1" fontAlgn="auto" latinLnBrk="0" hangingPunct="1">
              <a:lnSpc>
                <a:spcPct val="90000"/>
              </a:lnSpc>
              <a:spcBef>
                <a:spcPct val="20000"/>
              </a:spcBef>
              <a:spcAft>
                <a:spcPts val="0"/>
              </a:spcAft>
              <a:buClrTx/>
              <a:buSzTx/>
              <a:buFont typeface="Times" pitchFamily="18" charset="0"/>
              <a:buNone/>
              <a:tabLst/>
              <a:defRPr/>
            </a:pPr>
            <a:endParaRPr kumimoji="0" lang="en-US" altLang="zh-CN" sz="2400" b="0" i="0" u="none" strike="noStrike" kern="1200" cap="none" spc="0" normalizeH="0" baseline="0" noProof="0" dirty="0" smtClean="0">
              <a:ln>
                <a:noFill/>
              </a:ln>
              <a:solidFill>
                <a:schemeClr val="bg1"/>
              </a:solidFill>
              <a:effectLst/>
              <a:uLnTx/>
              <a:uFillTx/>
              <a:latin typeface="+mn-lt"/>
              <a:ea typeface="宋体" pitchFamily="2" charset="-122"/>
              <a:cs typeface="+mn-cs"/>
            </a:endParaRPr>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3"/>
          <p:cNvSpPr txBox="1">
            <a:spLocks noChangeArrowheads="1"/>
          </p:cNvSpPr>
          <p:nvPr/>
        </p:nvSpPr>
        <p:spPr>
          <a:xfrm>
            <a:off x="323528" y="4077072"/>
            <a:ext cx="8391847" cy="369332"/>
          </a:xfrm>
          <a:prstGeom prst="rect">
            <a:avLst/>
          </a:prstGeom>
        </p:spPr>
        <p:txBody>
          <a:bodyPr vert="horz" lIns="0" tIns="0" rIns="0" bIns="0" rtlCol="0">
            <a:spAutoFit/>
          </a:bodyPr>
          <a:lstStyle/>
          <a:p>
            <a:r>
              <a:rPr lang="en-US" altLang="zh-CN" sz="2400" i="1" dirty="0" smtClean="0">
                <a:solidFill>
                  <a:schemeClr val="bg1"/>
                </a:solidFill>
              </a:rPr>
              <a:t>Dynamic quantization</a:t>
            </a:r>
            <a:r>
              <a:rPr lang="en-US" altLang="zh-CN" sz="2400" dirty="0" smtClean="0">
                <a:solidFill>
                  <a:schemeClr val="bg1"/>
                </a:solidFill>
              </a:rPr>
              <a:t> </a:t>
            </a:r>
            <a:r>
              <a:rPr lang="en-US" altLang="zh-CN" sz="2400" dirty="0" smtClean="0">
                <a:solidFill>
                  <a:schemeClr val="bg1"/>
                </a:solidFill>
              </a:rPr>
              <a:t>optimizes the </a:t>
            </a:r>
            <a:r>
              <a:rPr lang="en-US" altLang="zh-CN" sz="2400" dirty="0" smtClean="0">
                <a:solidFill>
                  <a:schemeClr val="bg1"/>
                </a:solidFill>
              </a:rPr>
              <a:t>cost function:</a:t>
            </a:r>
            <a:endParaRPr lang="zh-CN" altLang="zh-CN" sz="2400" dirty="0">
              <a:solidFill>
                <a:schemeClr val="bg1"/>
              </a:solidFill>
            </a:endParaRPr>
          </a:p>
        </p:txBody>
      </p:sp>
      <p:sp>
        <p:nvSpPr>
          <p:cNvPr id="778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7830" name="Object 6"/>
          <p:cNvGraphicFramePr>
            <a:graphicFrameLocks noChangeAspect="1"/>
          </p:cNvGraphicFramePr>
          <p:nvPr/>
        </p:nvGraphicFramePr>
        <p:xfrm>
          <a:off x="2123728" y="5301208"/>
          <a:ext cx="5035550" cy="733425"/>
        </p:xfrm>
        <a:graphic>
          <a:graphicData uri="http://schemas.openxmlformats.org/presentationml/2006/ole">
            <p:oleObj spid="_x0000_s77830" name="Equation" r:id="rId4" imgW="2476500" imgH="368300" progId="Equation.DSMT4">
              <p:embed/>
            </p:oleObj>
          </a:graphicData>
        </a:graphic>
      </p:graphicFrame>
      <p:sp>
        <p:nvSpPr>
          <p:cNvPr id="11" name="Rectangle 3"/>
          <p:cNvSpPr txBox="1">
            <a:spLocks noChangeArrowheads="1"/>
          </p:cNvSpPr>
          <p:nvPr/>
        </p:nvSpPr>
        <p:spPr>
          <a:xfrm>
            <a:off x="428624" y="1357313"/>
            <a:ext cx="8391847" cy="1071062"/>
          </a:xfrm>
          <a:prstGeom prst="rect">
            <a:avLst/>
          </a:prstGeom>
        </p:spPr>
        <p:txBody>
          <a:bodyPr vert="horz" lIns="0" tIns="0" rIns="0" bIns="0" rtlCol="0">
            <a:spAutoFit/>
          </a:bodyPr>
          <a:lstStyle/>
          <a:p>
            <a:pPr marL="396875" lvl="0" indent="-396875" defTabSz="914363">
              <a:lnSpc>
                <a:spcPct val="90000"/>
              </a:lnSpc>
              <a:spcBef>
                <a:spcPct val="20000"/>
              </a:spcBef>
              <a:buBlip>
                <a:blip r:embed="rId5"/>
              </a:buBlip>
              <a:defRPr/>
            </a:pPr>
            <a:r>
              <a:rPr kumimoji="0" lang="en-US" altLang="zh-CN" sz="2400" b="0" i="0" u="none" strike="noStrike" kern="1200" cap="none" spc="0" normalizeH="0" baseline="0" noProof="0" dirty="0" smtClean="0">
                <a:ln>
                  <a:noFill/>
                </a:ln>
                <a:solidFill>
                  <a:schemeClr val="bg1"/>
                </a:solidFill>
                <a:effectLst/>
                <a:uLnTx/>
                <a:uFillTx/>
                <a:latin typeface="+mn-lt"/>
                <a:ea typeface="宋体" pitchFamily="2" charset="-122"/>
                <a:cs typeface="+mn-cs"/>
              </a:rPr>
              <a:t>Combine  polygonal approximation and quantization-based method</a:t>
            </a:r>
            <a:r>
              <a:rPr kumimoji="0" lang="en-GB" altLang="zh-CN" sz="2400" b="0" i="0" u="none" strike="noStrike" kern="1200" cap="none" spc="0" normalizeH="0" baseline="0" noProof="0" dirty="0" smtClean="0">
                <a:ln>
                  <a:noFill/>
                </a:ln>
                <a:solidFill>
                  <a:schemeClr val="bg1"/>
                </a:solidFill>
                <a:effectLst/>
                <a:uLnTx/>
                <a:uFillTx/>
                <a:latin typeface="+mn-lt"/>
                <a:ea typeface="宋体" pitchFamily="2" charset="-122"/>
                <a:cs typeface="+mn-cs"/>
              </a:rPr>
              <a:t> using dynamic programming. </a:t>
            </a:r>
            <a:r>
              <a:rPr lang="en-US" altLang="zh-CN" sz="2400" dirty="0" smtClean="0">
                <a:solidFill>
                  <a:schemeClr val="bg1"/>
                </a:solidFill>
              </a:rPr>
              <a:t>[</a:t>
            </a:r>
            <a:r>
              <a:rPr lang="en-US" altLang="zh-CN" sz="2400" dirty="0" err="1" smtClean="0">
                <a:solidFill>
                  <a:schemeClr val="bg1"/>
                </a:solidFill>
              </a:rPr>
              <a:t>Kolesnikov</a:t>
            </a:r>
            <a:r>
              <a:rPr lang="en-US" altLang="zh-CN" sz="2400" dirty="0" smtClean="0">
                <a:solidFill>
                  <a:schemeClr val="bg1"/>
                </a:solidFill>
              </a:rPr>
              <a:t> 05’]:</a:t>
            </a:r>
            <a:endParaRPr kumimoji="0" lang="en-US" altLang="zh-CN" sz="2400" b="0" i="0" u="none" strike="noStrike" kern="1200" cap="none" spc="0" normalizeH="0" baseline="0" noProof="0" dirty="0" smtClean="0">
              <a:ln>
                <a:noFill/>
              </a:ln>
              <a:solidFill>
                <a:schemeClr val="bg1"/>
              </a:solidFill>
              <a:effectLst/>
              <a:uLnTx/>
              <a:uFillTx/>
              <a:latin typeface="+mn-lt"/>
              <a:ea typeface="宋体" pitchFamily="2" charset="-122"/>
              <a:cs typeface="+mn-cs"/>
            </a:endParaRPr>
          </a:p>
          <a:p>
            <a:pPr marL="396875" marR="0" lvl="0" indent="-396875" algn="l" defTabSz="914363" rtl="0" eaLnBrk="1" fontAlgn="auto" latinLnBrk="0" hangingPunct="1">
              <a:lnSpc>
                <a:spcPct val="90000"/>
              </a:lnSpc>
              <a:spcBef>
                <a:spcPct val="20000"/>
              </a:spcBef>
              <a:spcAft>
                <a:spcPts val="0"/>
              </a:spcAft>
              <a:buClrTx/>
              <a:buSzTx/>
              <a:buFont typeface="Times" pitchFamily="18" charset="0"/>
              <a:buNone/>
              <a:tabLst/>
              <a:defRPr/>
            </a:pPr>
            <a:endParaRPr kumimoji="0" lang="en-US" altLang="zh-CN" sz="2400" b="0" i="0" u="none" strike="noStrike" kern="1200" cap="none" spc="0" normalizeH="0" baseline="0" noProof="0" dirty="0" smtClean="0">
              <a:ln>
                <a:noFill/>
              </a:ln>
              <a:solidFill>
                <a:schemeClr val="bg1"/>
              </a:solidFill>
              <a:effectLst/>
              <a:uLnTx/>
              <a:uFillTx/>
              <a:latin typeface="+mn-lt"/>
              <a:ea typeface="宋体" pitchFamily="2" charset="-122"/>
              <a:cs typeface="+mn-cs"/>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260350"/>
            <a:ext cx="6699250" cy="443198"/>
          </a:xfrm>
        </p:spPr>
        <p:txBody>
          <a:bodyPr/>
          <a:lstStyle/>
          <a:p>
            <a:r>
              <a:rPr lang="en-US" altLang="zh-CN" sz="3200" b="1" dirty="0" smtClean="0">
                <a:ea typeface="宋体" pitchFamily="2" charset="-122"/>
              </a:rPr>
              <a:t>Dynamic Quantization </a:t>
            </a:r>
            <a:endParaRPr lang="en-US" altLang="zh-CN" sz="3200" b="1" dirty="0">
              <a:ea typeface="宋体" pitchFamily="2" charset="-122"/>
            </a:endParaRPr>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16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6887" name="Rectangle 8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78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3"/>
          <p:cNvSpPr txBox="1">
            <a:spLocks noChangeArrowheads="1"/>
          </p:cNvSpPr>
          <p:nvPr/>
        </p:nvSpPr>
        <p:spPr>
          <a:xfrm>
            <a:off x="467544" y="1484784"/>
            <a:ext cx="8391847" cy="1846659"/>
          </a:xfrm>
          <a:prstGeom prst="rect">
            <a:avLst/>
          </a:prstGeom>
        </p:spPr>
        <p:txBody>
          <a:bodyPr vert="horz" lIns="0" tIns="0" rIns="0" bIns="0" rtlCol="0">
            <a:spAutoFit/>
          </a:bodyPr>
          <a:lstStyle/>
          <a:p>
            <a:r>
              <a:rPr lang="en-US" altLang="zh-CN" sz="2400" dirty="0" smtClean="0">
                <a:solidFill>
                  <a:schemeClr val="bg1"/>
                </a:solidFill>
              </a:rPr>
              <a:t>The minimization is solved by the shortest path search on a weighted directed acyclic graph (DAG) and </a:t>
            </a:r>
            <a:r>
              <a:rPr lang="en-US" altLang="zh-CN" sz="2400" i="1" dirty="0" smtClean="0">
                <a:solidFill>
                  <a:schemeClr val="bg1"/>
                </a:solidFill>
              </a:rPr>
              <a:t>dynamic programming</a:t>
            </a:r>
            <a:r>
              <a:rPr lang="en-US" altLang="zh-CN" sz="2400" dirty="0" smtClean="0">
                <a:solidFill>
                  <a:schemeClr val="bg1"/>
                </a:solidFill>
              </a:rPr>
              <a:t>. Suppose </a:t>
            </a:r>
            <a:r>
              <a:rPr lang="en-US" altLang="zh-CN" sz="2400" i="1" dirty="0" err="1" smtClean="0">
                <a:solidFill>
                  <a:schemeClr val="bg1"/>
                </a:solidFill>
              </a:rPr>
              <a:t>J</a:t>
            </a:r>
            <a:r>
              <a:rPr lang="en-US" altLang="zh-CN" sz="2400" i="1" baseline="-25000" dirty="0" err="1" smtClean="0">
                <a:solidFill>
                  <a:schemeClr val="bg1"/>
                </a:solidFill>
              </a:rPr>
              <a:t>i</a:t>
            </a:r>
            <a:r>
              <a:rPr lang="en-US" altLang="zh-CN" sz="2400" dirty="0" smtClean="0">
                <a:solidFill>
                  <a:schemeClr val="bg1"/>
                </a:solidFill>
              </a:rPr>
              <a:t> is the minimum weighting sum from </a:t>
            </a:r>
            <a:r>
              <a:rPr lang="en-US" altLang="zh-CN" sz="2400" i="1" dirty="0" smtClean="0">
                <a:solidFill>
                  <a:schemeClr val="bg1"/>
                </a:solidFill>
              </a:rPr>
              <a:t>p</a:t>
            </a:r>
            <a:r>
              <a:rPr lang="en-US" altLang="zh-CN" sz="2400" i="1" baseline="-25000" dirty="0" smtClean="0">
                <a:solidFill>
                  <a:schemeClr val="bg1"/>
                </a:solidFill>
              </a:rPr>
              <a:t>1</a:t>
            </a:r>
            <a:r>
              <a:rPr lang="en-US" altLang="zh-CN" sz="2400" dirty="0" smtClean="0">
                <a:solidFill>
                  <a:schemeClr val="bg1"/>
                </a:solidFill>
              </a:rPr>
              <a:t> to </a:t>
            </a:r>
            <a:r>
              <a:rPr lang="en-US" altLang="zh-CN" sz="2400" i="1" dirty="0" smtClean="0">
                <a:solidFill>
                  <a:schemeClr val="bg1"/>
                </a:solidFill>
              </a:rPr>
              <a:t>p</a:t>
            </a:r>
            <a:r>
              <a:rPr lang="en-US" altLang="zh-CN" sz="2400" i="1" baseline="-25000" dirty="0" smtClean="0">
                <a:solidFill>
                  <a:schemeClr val="bg1"/>
                </a:solidFill>
              </a:rPr>
              <a:t>i </a:t>
            </a:r>
            <a:r>
              <a:rPr lang="en-US" altLang="zh-CN" sz="2400" dirty="0" smtClean="0">
                <a:solidFill>
                  <a:schemeClr val="bg1"/>
                </a:solidFill>
              </a:rPr>
              <a:t>on G,</a:t>
            </a:r>
            <a:r>
              <a:rPr lang="en-US" altLang="zh-CN" sz="2400" i="1" dirty="0" smtClean="0">
                <a:solidFill>
                  <a:schemeClr val="bg1"/>
                </a:solidFill>
              </a:rPr>
              <a:t> A</a:t>
            </a:r>
            <a:r>
              <a:rPr lang="en-US" altLang="zh-CN" sz="2400" dirty="0" smtClean="0">
                <a:solidFill>
                  <a:schemeClr val="bg1"/>
                </a:solidFill>
              </a:rPr>
              <a:t> is an array used for backtracking operation, the recursive equation can be defined by:</a:t>
            </a:r>
            <a:endParaRPr lang="zh-CN" altLang="zh-CN" sz="2400" dirty="0">
              <a:solidFill>
                <a:schemeClr val="bg1"/>
              </a:solidFill>
            </a:endParaRPr>
          </a:p>
        </p:txBody>
      </p:sp>
      <p:sp>
        <p:nvSpPr>
          <p:cNvPr id="798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9876" name="Object 4"/>
          <p:cNvGraphicFramePr>
            <a:graphicFrameLocks noChangeAspect="1"/>
          </p:cNvGraphicFramePr>
          <p:nvPr/>
        </p:nvGraphicFramePr>
        <p:xfrm>
          <a:off x="1691680" y="3356992"/>
          <a:ext cx="4924425" cy="533400"/>
        </p:xfrm>
        <a:graphic>
          <a:graphicData uri="http://schemas.openxmlformats.org/presentationml/2006/ole">
            <p:oleObj spid="_x0000_s79876" name="Equation" r:id="rId3" imgW="2462731" imgH="266584" progId="Equation.DSMT4">
              <p:embed/>
            </p:oleObj>
          </a:graphicData>
        </a:graphic>
      </p:graphicFrame>
      <p:sp>
        <p:nvSpPr>
          <p:cNvPr id="798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9878" name="Object 6"/>
          <p:cNvGraphicFramePr>
            <a:graphicFrameLocks noChangeAspect="1"/>
          </p:cNvGraphicFramePr>
          <p:nvPr/>
        </p:nvGraphicFramePr>
        <p:xfrm>
          <a:off x="1619672" y="3933056"/>
          <a:ext cx="4672013" cy="584200"/>
        </p:xfrm>
        <a:graphic>
          <a:graphicData uri="http://schemas.openxmlformats.org/presentationml/2006/ole">
            <p:oleObj spid="_x0000_s79878" name="Equation" r:id="rId4" imgW="2336760" imgH="291960" progId="Equation.DSMT4">
              <p:embed/>
            </p:oleObj>
          </a:graphicData>
        </a:graphic>
      </p:graphicFrame>
      <p:pic>
        <p:nvPicPr>
          <p:cNvPr id="2" name="Picture 7"/>
          <p:cNvPicPr>
            <a:picLocks noChangeAspect="1" noChangeArrowheads="1"/>
          </p:cNvPicPr>
          <p:nvPr/>
        </p:nvPicPr>
        <p:blipFill>
          <a:blip r:embed="rId5" cstate="print"/>
          <a:srcRect/>
          <a:stretch>
            <a:fillRect/>
          </a:stretch>
        </p:blipFill>
        <p:spPr bwMode="auto">
          <a:xfrm>
            <a:off x="2267744" y="4437112"/>
            <a:ext cx="3029400" cy="22734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Grid Segoe 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AC4A5E9-B8C9-404A-87B0-0652176887C1}">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ADD15B6B-50F3-4C27-964A-F79CC8E1924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Grid Segoe Template</Template>
  <TotalTime>6186</TotalTime>
  <Words>871</Words>
  <Application>Microsoft Office PowerPoint</Application>
  <PresentationFormat>全屏显示(4:3)</PresentationFormat>
  <Paragraphs>109</Paragraphs>
  <Slides>18</Slides>
  <Notes>4</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18</vt:i4>
      </vt:variant>
    </vt:vector>
  </HeadingPairs>
  <TitlesOfParts>
    <vt:vector size="21" baseType="lpstr">
      <vt:lpstr>1_White with Blue Grid Segoe Template</vt:lpstr>
      <vt:lpstr>White with Courier font for code slides</vt:lpstr>
      <vt:lpstr>Equation</vt:lpstr>
      <vt:lpstr>FAST DYNAMIC QUANTIZATION ALGORITHM FOR VECTOR MAP COMPRESSION</vt:lpstr>
      <vt:lpstr>Vector Compression</vt:lpstr>
      <vt:lpstr>Polygonal  Approximation </vt:lpstr>
      <vt:lpstr>Quantization-based method </vt:lpstr>
      <vt:lpstr>Coding of quantized residual vectors</vt:lpstr>
      <vt:lpstr>Coding of quantized residual vectors</vt:lpstr>
      <vt:lpstr>Error Measure (Distortion)</vt:lpstr>
      <vt:lpstr>Dynamic Quantization </vt:lpstr>
      <vt:lpstr>Dynamic Quantization </vt:lpstr>
      <vt:lpstr>Dynamic Quantization</vt:lpstr>
      <vt:lpstr>Dynamic Quantization – fast solution </vt:lpstr>
      <vt:lpstr>Time complexity</vt:lpstr>
      <vt:lpstr>Pseudo code</vt:lpstr>
      <vt:lpstr>Experiments</vt:lpstr>
      <vt:lpstr>Resulting rate-distortion curve</vt:lpstr>
      <vt:lpstr>Proof </vt:lpstr>
      <vt:lpstr>Conclusions</vt:lpstr>
      <vt:lpstr>Reference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 Map Compression on ICIP'10</dc:title>
  <dc:creator>Minjie Chen</dc:creator>
  <cp:keywords/>
  <dc:description/>
  <cp:lastModifiedBy>CMJ</cp:lastModifiedBy>
  <cp:revision>153</cp:revision>
  <dcterms:created xsi:type="dcterms:W3CDTF">2010-06-28T11:17:08Z</dcterms:created>
  <dcterms:modified xsi:type="dcterms:W3CDTF">2010-09-28T06:31:41Z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