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71" r:id="rId12"/>
    <p:sldId id="272" r:id="rId13"/>
    <p:sldId id="266" r:id="rId14"/>
    <p:sldId id="268" r:id="rId15"/>
    <p:sldId id="289" r:id="rId16"/>
    <p:sldId id="288" r:id="rId17"/>
    <p:sldId id="269" r:id="rId18"/>
    <p:sldId id="270" r:id="rId19"/>
    <p:sldId id="286" r:id="rId20"/>
    <p:sldId id="287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0" r:id="rId35"/>
    <p:sldId id="291" r:id="rId3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5B0E-43A7-41A9-BAC2-0014D7C1815A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4B532-051A-4703-98BD-9C75D91A865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8E5E-3385-4927-B679-9A7684D1B7E3}" type="datetimeFigureOut">
              <a:rPr lang="fi-FI" smtClean="0"/>
              <a:pPr/>
              <a:t>12.10.2012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0DA3-4922-488B-9FC9-BAB92F47806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1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Union-Find</a:t>
            </a:r>
            <a:r>
              <a:rPr lang="fi-FI" dirty="0" smtClean="0"/>
              <a:t> </a:t>
            </a:r>
            <a:r>
              <a:rPr lang="fi-FI" dirty="0" err="1" smtClean="0"/>
              <a:t>structure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Mikko Malinen</a:t>
            </a:r>
          </a:p>
          <a:p>
            <a:r>
              <a:rPr lang="fi-FI" dirty="0" err="1" smtClean="0"/>
              <a:t>School</a:t>
            </a:r>
            <a:r>
              <a:rPr lang="fi-FI" dirty="0" smtClean="0"/>
              <a:t> of </a:t>
            </a:r>
            <a:r>
              <a:rPr lang="fi-FI" dirty="0" err="1" smtClean="0"/>
              <a:t>Computing</a:t>
            </a:r>
            <a:endParaRPr lang="fi-FI" dirty="0" smtClean="0"/>
          </a:p>
          <a:p>
            <a:r>
              <a:rPr lang="fi-FI" dirty="0" err="1" smtClean="0"/>
              <a:t>University</a:t>
            </a:r>
            <a:r>
              <a:rPr lang="fi-FI" dirty="0" smtClean="0"/>
              <a:t> of Eastern Finland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latin typeface="Arial" charset="0"/>
              </a:rPr>
              <a:t>Copyright </a:t>
            </a:r>
            <a:r>
              <a:rPr lang="en-US" sz="900" b="1">
                <a:latin typeface="Arial" charset="0"/>
                <a:cs typeface="Arial" charset="0"/>
              </a:rPr>
              <a:t>© The McGraw-Hill Companies, Inc. Permission required for reproduction or display.</a:t>
            </a:r>
            <a:endParaRPr lang="en-US" sz="9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195" name="Picture 9" descr="D:\McGraw-Hill Projects\Cormen\images\fig21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9525"/>
            <a:ext cx="9144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Tree</a:t>
            </a:r>
            <a:r>
              <a:rPr lang="fi-FI" dirty="0" smtClean="0"/>
              <a:t> </a:t>
            </a:r>
            <a:r>
              <a:rPr lang="fi-FI" dirty="0" err="1" smtClean="0"/>
              <a:t>implementation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Operation</a:t>
            </a:r>
            <a:r>
              <a:rPr lang="fi-FI" dirty="0" smtClean="0"/>
              <a:t> </a:t>
            </a:r>
            <a:r>
              <a:rPr lang="fi-FI" dirty="0" err="1" smtClean="0"/>
              <a:t>makeset</a:t>
            </a:r>
            <a:r>
              <a:rPr lang="fi-FI" dirty="0" smtClean="0"/>
              <a:t>(x) </a:t>
            </a:r>
            <a:r>
              <a:rPr lang="fi-FI" dirty="0" err="1" smtClean="0"/>
              <a:t>forms</a:t>
            </a:r>
            <a:r>
              <a:rPr lang="fi-FI" dirty="0" smtClean="0"/>
              <a:t> a </a:t>
            </a:r>
            <a:r>
              <a:rPr lang="fi-FI" dirty="0" err="1" smtClean="0"/>
              <a:t>tree</a:t>
            </a:r>
            <a:r>
              <a:rPr lang="fi-FI" dirty="0" smtClean="0"/>
              <a:t>, the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vertex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the </a:t>
            </a:r>
            <a:r>
              <a:rPr lang="fi-FI" dirty="0" err="1" smtClean="0"/>
              <a:t>root</a:t>
            </a:r>
            <a:r>
              <a:rPr lang="fi-FI" dirty="0" smtClean="0"/>
              <a:t> x</a:t>
            </a:r>
          </a:p>
          <a:p>
            <a:r>
              <a:rPr lang="fi-FI" dirty="0" smtClean="0"/>
              <a:t>In </a:t>
            </a:r>
            <a:r>
              <a:rPr lang="fi-FI" dirty="0" err="1" smtClean="0"/>
              <a:t>operation</a:t>
            </a:r>
            <a:r>
              <a:rPr lang="fi-FI" dirty="0" smtClean="0"/>
              <a:t> </a:t>
            </a:r>
            <a:r>
              <a:rPr lang="fi-FI" dirty="0" err="1" smtClean="0"/>
              <a:t>findset</a:t>
            </a:r>
            <a:r>
              <a:rPr lang="fi-FI" dirty="0" smtClean="0"/>
              <a:t>(x) a </a:t>
            </a:r>
            <a:r>
              <a:rPr lang="fi-FI" dirty="0" err="1" smtClean="0"/>
              <a:t>path</a:t>
            </a:r>
            <a:r>
              <a:rPr lang="fi-FI" dirty="0" smtClean="0"/>
              <a:t> is </a:t>
            </a:r>
            <a:r>
              <a:rPr lang="fi-FI" dirty="0" err="1" smtClean="0"/>
              <a:t>followed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vertex</a:t>
            </a:r>
            <a:r>
              <a:rPr lang="fi-FI" dirty="0" smtClean="0"/>
              <a:t> x </a:t>
            </a:r>
            <a:r>
              <a:rPr lang="fi-FI" dirty="0" err="1" smtClean="0"/>
              <a:t>upwards</a:t>
            </a:r>
            <a:r>
              <a:rPr lang="fi-FI" dirty="0" smtClean="0"/>
              <a:t> </a:t>
            </a:r>
            <a:r>
              <a:rPr lang="fi-FI" dirty="0" err="1" smtClean="0"/>
              <a:t>until</a:t>
            </a:r>
            <a:r>
              <a:rPr lang="fi-FI" dirty="0" smtClean="0"/>
              <a:t> the </a:t>
            </a:r>
            <a:r>
              <a:rPr lang="fi-FI" dirty="0" err="1" smtClean="0"/>
              <a:t>root</a:t>
            </a:r>
            <a:r>
              <a:rPr lang="fi-FI" dirty="0" smtClean="0"/>
              <a:t> y is </a:t>
            </a:r>
            <a:r>
              <a:rPr lang="fi-FI" dirty="0" err="1" smtClean="0"/>
              <a:t>reached</a:t>
            </a:r>
            <a:r>
              <a:rPr lang="fi-FI" dirty="0" smtClean="0"/>
              <a:t>. </a:t>
            </a:r>
            <a:r>
              <a:rPr lang="fi-FI" dirty="0" err="1" smtClean="0"/>
              <a:t>Then</a:t>
            </a:r>
            <a:r>
              <a:rPr lang="fi-FI" dirty="0" smtClean="0"/>
              <a:t> [y] is the </a:t>
            </a:r>
            <a:r>
              <a:rPr lang="fi-FI" dirty="0" err="1" smtClean="0"/>
              <a:t>result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Operation</a:t>
            </a:r>
            <a:r>
              <a:rPr lang="fi-FI" dirty="0" smtClean="0"/>
              <a:t> </a:t>
            </a:r>
            <a:r>
              <a:rPr lang="fi-FI" dirty="0" err="1" smtClean="0"/>
              <a:t>union</a:t>
            </a:r>
            <a:r>
              <a:rPr lang="fi-FI" dirty="0" smtClean="0"/>
              <a:t>([x],[y]) is </a:t>
            </a:r>
            <a:r>
              <a:rPr lang="fi-FI" dirty="0" err="1" smtClean="0"/>
              <a:t>implemented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setting</a:t>
            </a:r>
            <a:r>
              <a:rPr lang="fi-FI" dirty="0" smtClean="0"/>
              <a:t> </a:t>
            </a:r>
            <a:r>
              <a:rPr lang="fi-FI" dirty="0" err="1" smtClean="0"/>
              <a:t>vertex</a:t>
            </a:r>
            <a:r>
              <a:rPr lang="fi-FI" dirty="0" smtClean="0"/>
              <a:t> x as a </a:t>
            </a:r>
            <a:r>
              <a:rPr lang="fi-FI" dirty="0" err="1" smtClean="0"/>
              <a:t>child</a:t>
            </a:r>
            <a:r>
              <a:rPr lang="fi-FI" dirty="0" smtClean="0"/>
              <a:t> of </a:t>
            </a:r>
            <a:r>
              <a:rPr lang="fi-FI" dirty="0" err="1" smtClean="0"/>
              <a:t>vertex</a:t>
            </a:r>
            <a:r>
              <a:rPr lang="fi-FI" dirty="0" smtClean="0"/>
              <a:t> y. </a:t>
            </a:r>
            <a:r>
              <a:rPr lang="fi-FI" dirty="0" err="1" smtClean="0"/>
              <a:t>Then</a:t>
            </a:r>
            <a:r>
              <a:rPr lang="fi-FI" dirty="0" smtClean="0"/>
              <a:t> [y] is the </a:t>
            </a:r>
            <a:r>
              <a:rPr lang="fi-FI" dirty="0" err="1" smtClean="0"/>
              <a:t>union</a:t>
            </a:r>
            <a:r>
              <a:rPr lang="fi-FI" dirty="0" smtClean="0"/>
              <a:t> set.</a:t>
            </a:r>
          </a:p>
          <a:p>
            <a:r>
              <a:rPr lang="fi-FI" dirty="0" err="1" smtClean="0"/>
              <a:t>Problem</a:t>
            </a:r>
            <a:r>
              <a:rPr lang="fi-FI" dirty="0" smtClean="0"/>
              <a:t>: the </a:t>
            </a:r>
            <a:r>
              <a:rPr lang="fi-FI" dirty="0" err="1" smtClean="0"/>
              <a:t>tree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come</a:t>
            </a:r>
            <a:r>
              <a:rPr lang="fi-FI" dirty="0" smtClean="0"/>
              <a:t> </a:t>
            </a:r>
            <a:r>
              <a:rPr lang="fi-FI" dirty="0" err="1" smtClean="0"/>
              <a:t>inbalanced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Solutions to </a:t>
            </a:r>
            <a:r>
              <a:rPr lang="fi-FI" dirty="0" err="1" smtClean="0"/>
              <a:t>inbalanced</a:t>
            </a:r>
            <a:r>
              <a:rPr lang="fi-FI" dirty="0" smtClean="0"/>
              <a:t> </a:t>
            </a:r>
            <a:r>
              <a:rPr lang="fi-FI" dirty="0" err="1" smtClean="0"/>
              <a:t>trees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dirty="0" err="1" smtClean="0"/>
              <a:t>Solution</a:t>
            </a:r>
            <a:r>
              <a:rPr lang="fi-FI" dirty="0" smtClean="0"/>
              <a:t> 1: </a:t>
            </a:r>
            <a:r>
              <a:rPr lang="fi-FI" dirty="0" err="1" smtClean="0"/>
              <a:t>Balancing</a:t>
            </a:r>
            <a:r>
              <a:rPr lang="fi-FI" dirty="0" smtClean="0"/>
              <a:t>. In </a:t>
            </a:r>
            <a:r>
              <a:rPr lang="fi-FI" dirty="0" err="1" smtClean="0"/>
              <a:t>operation</a:t>
            </a:r>
            <a:r>
              <a:rPr lang="fi-FI" dirty="0" smtClean="0"/>
              <a:t> </a:t>
            </a:r>
            <a:r>
              <a:rPr lang="fi-FI" dirty="0" err="1" smtClean="0"/>
              <a:t>union</a:t>
            </a:r>
            <a:r>
              <a:rPr lang="fi-FI" dirty="0" smtClean="0"/>
              <a:t>([x],[y]) </a:t>
            </a:r>
          </a:p>
          <a:p>
            <a:pPr>
              <a:buNone/>
            </a:pPr>
            <a:r>
              <a:rPr lang="fi-FI" dirty="0" smtClean="0"/>
              <a:t>the new </a:t>
            </a:r>
            <a:r>
              <a:rPr lang="fi-FI" dirty="0" err="1" smtClean="0"/>
              <a:t>root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element</a:t>
            </a:r>
            <a:r>
              <a:rPr lang="fi-FI" dirty="0" smtClean="0"/>
              <a:t> x </a:t>
            </a:r>
            <a:r>
              <a:rPr lang="fi-FI" dirty="0" err="1" smtClean="0"/>
              <a:t>or</a:t>
            </a:r>
            <a:r>
              <a:rPr lang="fi-FI" dirty="0" smtClean="0"/>
              <a:t> y, of </a:t>
            </a:r>
          </a:p>
          <a:p>
            <a:pPr>
              <a:buNone/>
            </a:pP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tree</a:t>
            </a:r>
            <a:r>
              <a:rPr lang="fi-FI" dirty="0" smtClean="0"/>
              <a:t> is </a:t>
            </a:r>
            <a:r>
              <a:rPr lang="fi-FI" dirty="0" err="1" smtClean="0"/>
              <a:t>highest</a:t>
            </a:r>
            <a:r>
              <a:rPr lang="fi-FI" dirty="0" smtClean="0"/>
              <a:t>.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err="1" smtClean="0"/>
              <a:t>Solution</a:t>
            </a:r>
            <a:r>
              <a:rPr lang="fi-FI" dirty="0" smtClean="0"/>
              <a:t> 2: </a:t>
            </a:r>
            <a:r>
              <a:rPr lang="fi-FI" dirty="0" err="1" smtClean="0"/>
              <a:t>Path</a:t>
            </a:r>
            <a:r>
              <a:rPr lang="fi-FI" dirty="0" smtClean="0"/>
              <a:t> </a:t>
            </a:r>
            <a:r>
              <a:rPr lang="fi-FI" dirty="0" err="1" smtClean="0"/>
              <a:t>compression</a:t>
            </a:r>
            <a:r>
              <a:rPr lang="fi-FI" dirty="0" smtClean="0"/>
              <a:t>. </a:t>
            </a:r>
            <a:r>
              <a:rPr lang="fi-FI" dirty="0" err="1" smtClean="0"/>
              <a:t>When</a:t>
            </a:r>
            <a:r>
              <a:rPr lang="fi-FI" dirty="0" smtClean="0"/>
              <a:t> a </a:t>
            </a:r>
            <a:r>
              <a:rPr lang="fi-FI" dirty="0" err="1" smtClean="0"/>
              <a:t>root</a:t>
            </a:r>
            <a:r>
              <a:rPr lang="fi-FI" dirty="0" smtClean="0"/>
              <a:t> y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</a:p>
          <a:p>
            <a:pPr>
              <a:buNone/>
            </a:pP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found</a:t>
            </a:r>
            <a:r>
              <a:rPr lang="fi-FI" dirty="0" smtClean="0"/>
              <a:t> as a </a:t>
            </a:r>
            <a:r>
              <a:rPr lang="fi-FI" dirty="0" err="1" smtClean="0"/>
              <a:t>result</a:t>
            </a:r>
            <a:r>
              <a:rPr lang="fi-FI" dirty="0" smtClean="0"/>
              <a:t> of </a:t>
            </a:r>
            <a:r>
              <a:rPr lang="fi-FI" dirty="0" err="1" smtClean="0"/>
              <a:t>operation</a:t>
            </a:r>
            <a:r>
              <a:rPr lang="fi-FI" dirty="0" smtClean="0"/>
              <a:t> </a:t>
            </a:r>
            <a:r>
              <a:rPr lang="fi-FI" dirty="0" err="1" smtClean="0"/>
              <a:t>findset</a:t>
            </a:r>
            <a:r>
              <a:rPr lang="fi-FI" dirty="0" smtClean="0"/>
              <a:t>(x), </a:t>
            </a:r>
          </a:p>
          <a:p>
            <a:pPr>
              <a:buNone/>
            </a:pPr>
            <a:r>
              <a:rPr lang="fi-FI" dirty="0" smtClean="0"/>
              <a:t>the </a:t>
            </a:r>
            <a:r>
              <a:rPr lang="fi-FI" dirty="0" err="1" smtClean="0"/>
              <a:t>father</a:t>
            </a:r>
            <a:r>
              <a:rPr lang="fi-FI" dirty="0" smtClean="0"/>
              <a:t> of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vertices</a:t>
            </a:r>
            <a:r>
              <a:rPr lang="fi-FI" dirty="0" smtClean="0"/>
              <a:t> in the </a:t>
            </a:r>
            <a:r>
              <a:rPr lang="fi-FI" dirty="0" err="1" smtClean="0"/>
              <a:t>path</a:t>
            </a:r>
            <a:r>
              <a:rPr lang="fi-FI" dirty="0" smtClean="0"/>
              <a:t> </a:t>
            </a:r>
            <a:r>
              <a:rPr lang="fi-FI" dirty="0" err="1" smtClean="0"/>
              <a:t>leading</a:t>
            </a:r>
            <a:r>
              <a:rPr lang="fi-FI" dirty="0" smtClean="0"/>
              <a:t> </a:t>
            </a:r>
          </a:p>
          <a:p>
            <a:pPr>
              <a:buNone/>
            </a:pPr>
            <a:r>
              <a:rPr lang="fi-FI" dirty="0" err="1" smtClean="0"/>
              <a:t>from</a:t>
            </a:r>
            <a:r>
              <a:rPr lang="fi-FI" dirty="0" smtClean="0"/>
              <a:t> x to y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set y.</a:t>
            </a:r>
          </a:p>
          <a:p>
            <a:pPr>
              <a:buNone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latin typeface="Arial" charset="0"/>
              </a:rPr>
              <a:t>Copyright </a:t>
            </a:r>
            <a:r>
              <a:rPr lang="en-US" sz="900" b="1">
                <a:latin typeface="Arial" charset="0"/>
                <a:cs typeface="Arial" charset="0"/>
              </a:rPr>
              <a:t>© The McGraw-Hill Companies, Inc. Permission required for reproduction or display.</a:t>
            </a:r>
            <a:endParaRPr lang="en-US" sz="9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9" name="Picture 9" descr="D:\McGraw-Hill Projects\Cormen\images\fig21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200"/>
            <a:ext cx="9144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Time </a:t>
            </a:r>
            <a:r>
              <a:rPr lang="fi-FI" dirty="0" err="1" smtClean="0"/>
              <a:t>complexity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examine</a:t>
            </a:r>
            <a:r>
              <a:rPr lang="fi-FI" dirty="0" smtClean="0"/>
              <a:t> an </a:t>
            </a:r>
            <a:r>
              <a:rPr lang="fi-FI" dirty="0" err="1" smtClean="0"/>
              <a:t>operation</a:t>
            </a:r>
            <a:r>
              <a:rPr lang="fi-FI" dirty="0" smtClean="0"/>
              <a:t> </a:t>
            </a:r>
            <a:r>
              <a:rPr lang="fi-FI" dirty="0" err="1" smtClean="0"/>
              <a:t>sequence</a:t>
            </a:r>
            <a:r>
              <a:rPr lang="fi-FI" dirty="0" smtClean="0"/>
              <a:t>,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n </a:t>
            </a:r>
            <a:r>
              <a:rPr lang="fi-FI" dirty="0" err="1" smtClean="0"/>
              <a:t>makeset-operations</a:t>
            </a:r>
            <a:r>
              <a:rPr lang="fi-FI" dirty="0" smtClean="0"/>
              <a:t> and m </a:t>
            </a:r>
            <a:r>
              <a:rPr lang="fi-FI" dirty="0" err="1" smtClean="0"/>
              <a:t>findset</a:t>
            </a:r>
            <a:r>
              <a:rPr lang="fi-FI" dirty="0" smtClean="0"/>
              <a:t> </a:t>
            </a:r>
          </a:p>
          <a:p>
            <a:pPr>
              <a:buNone/>
            </a:pPr>
            <a:r>
              <a:rPr lang="fi-FI" dirty="0" smtClean="0"/>
              <a:t>     –</a:t>
            </a:r>
            <a:r>
              <a:rPr lang="fi-FI" dirty="0" err="1" smtClean="0"/>
              <a:t>operations</a:t>
            </a:r>
            <a:endParaRPr lang="fi-FI" dirty="0" smtClean="0"/>
          </a:p>
          <a:p>
            <a:r>
              <a:rPr lang="fi-FI" dirty="0" smtClean="0"/>
              <a:t>New </a:t>
            </a:r>
            <a:r>
              <a:rPr lang="fi-FI" dirty="0" err="1" smtClean="0"/>
              <a:t>elements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created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makeset</a:t>
            </a:r>
            <a:r>
              <a:rPr lang="fi-FI" dirty="0" smtClean="0"/>
              <a:t> </a:t>
            </a:r>
            <a:r>
              <a:rPr lang="fi-FI" dirty="0" err="1" smtClean="0"/>
              <a:t>operation</a:t>
            </a:r>
            <a:r>
              <a:rPr lang="fi-FI" dirty="0" smtClean="0"/>
              <a:t>, </a:t>
            </a:r>
            <a:r>
              <a:rPr lang="fi-FI" dirty="0" err="1" smtClean="0"/>
              <a:t>so</a:t>
            </a:r>
            <a:r>
              <a:rPr lang="fi-FI" dirty="0" smtClean="0"/>
              <a:t> n is the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elements</a:t>
            </a:r>
            <a:r>
              <a:rPr lang="fi-FI" dirty="0" smtClean="0"/>
              <a:t> and n-1 is an </a:t>
            </a:r>
            <a:r>
              <a:rPr lang="fi-FI" dirty="0" err="1" smtClean="0"/>
              <a:t>upper</a:t>
            </a:r>
            <a:r>
              <a:rPr lang="fi-FI" dirty="0" smtClean="0"/>
              <a:t> </a:t>
            </a:r>
            <a:r>
              <a:rPr lang="fi-FI" dirty="0" err="1" smtClean="0"/>
              <a:t>bound</a:t>
            </a:r>
            <a:r>
              <a:rPr lang="fi-FI" dirty="0" smtClean="0"/>
              <a:t> for </a:t>
            </a:r>
            <a:r>
              <a:rPr lang="fi-FI" dirty="0" err="1" smtClean="0"/>
              <a:t>union-operations</a:t>
            </a:r>
            <a:r>
              <a:rPr lang="fi-FI" dirty="0" smtClean="0"/>
              <a:t>.</a:t>
            </a:r>
          </a:p>
          <a:p>
            <a:r>
              <a:rPr lang="fi-FI" dirty="0" smtClean="0"/>
              <a:t>In </a:t>
            </a:r>
            <a:r>
              <a:rPr lang="fi-FI" dirty="0" err="1" smtClean="0"/>
              <a:t>spite</a:t>
            </a:r>
            <a:r>
              <a:rPr lang="fi-FI" dirty="0" smtClean="0"/>
              <a:t> of </a:t>
            </a:r>
            <a:r>
              <a:rPr lang="fi-FI" dirty="0" err="1" smtClean="0"/>
              <a:t>balancing</a:t>
            </a:r>
            <a:r>
              <a:rPr lang="fi-FI" dirty="0" smtClean="0"/>
              <a:t>, a </a:t>
            </a:r>
            <a:r>
              <a:rPr lang="fi-FI" dirty="0" err="1" smtClean="0"/>
              <a:t>tree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formed</a:t>
            </a:r>
            <a:r>
              <a:rPr lang="fi-FI" dirty="0" smtClean="0"/>
              <a:t>, of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height</a:t>
            </a:r>
            <a:r>
              <a:rPr lang="fi-FI" dirty="0" smtClean="0"/>
              <a:t> is </a:t>
            </a:r>
            <a:r>
              <a:rPr lang="fi-FI" dirty="0" err="1" smtClean="0"/>
              <a:t>log</a:t>
            </a:r>
            <a:r>
              <a:rPr lang="fi-FI" dirty="0" smtClean="0"/>
              <a:t> n.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estimate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find</a:t>
            </a:r>
            <a:r>
              <a:rPr lang="fi-FI" dirty="0" smtClean="0"/>
              <a:t> </a:t>
            </a:r>
            <a:r>
              <a:rPr lang="fi-FI" dirty="0" err="1" smtClean="0"/>
              <a:t>-operations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difficult</a:t>
            </a:r>
            <a:r>
              <a:rPr lang="fi-FI" dirty="0" smtClean="0"/>
              <a:t>, the </a:t>
            </a:r>
            <a:r>
              <a:rPr lang="fi-FI" dirty="0" err="1" smtClean="0"/>
              <a:t>whole</a:t>
            </a:r>
            <a:r>
              <a:rPr lang="fi-FI" dirty="0" smtClean="0"/>
              <a:t> </a:t>
            </a:r>
            <a:r>
              <a:rPr lang="fi-FI" dirty="0" err="1" smtClean="0"/>
              <a:t>task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require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O(m </a:t>
            </a:r>
            <a:r>
              <a:rPr lang="fi-FI" dirty="0" err="1" smtClean="0"/>
              <a:t>log</a:t>
            </a:r>
            <a:r>
              <a:rPr lang="fi-FI" dirty="0" smtClean="0"/>
              <a:t> n).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estimate</a:t>
            </a:r>
            <a:r>
              <a:rPr lang="fi-FI" dirty="0" smtClean="0"/>
              <a:t> is </a:t>
            </a:r>
            <a:r>
              <a:rPr lang="fi-FI" dirty="0" err="1" smtClean="0"/>
              <a:t>too</a:t>
            </a:r>
            <a:r>
              <a:rPr lang="fi-FI" dirty="0" smtClean="0"/>
              <a:t> </a:t>
            </a:r>
            <a:r>
              <a:rPr lang="fi-FI" dirty="0" err="1" smtClean="0"/>
              <a:t>pessimistic</a:t>
            </a:r>
            <a:r>
              <a:rPr lang="fi-FI" dirty="0" smtClean="0"/>
              <a:t>.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Time </a:t>
            </a:r>
            <a:r>
              <a:rPr lang="fi-FI" dirty="0" err="1" smtClean="0"/>
              <a:t>complexity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A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accurate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is </a:t>
            </a:r>
            <a:r>
              <a:rPr lang="fi-FI" dirty="0" err="1" smtClean="0"/>
              <a:t>based</a:t>
            </a:r>
            <a:r>
              <a:rPr lang="fi-FI" dirty="0" smtClean="0"/>
              <a:t> on the idea of </a:t>
            </a:r>
            <a:r>
              <a:rPr lang="fi-FI" dirty="0" err="1" smtClean="0"/>
              <a:t>balancing</a:t>
            </a:r>
            <a:r>
              <a:rPr lang="fi-FI" dirty="0" smtClean="0"/>
              <a:t> the </a:t>
            </a:r>
            <a:r>
              <a:rPr lang="fi-FI" dirty="0" err="1" smtClean="0"/>
              <a:t>costs</a:t>
            </a:r>
            <a:endParaRPr lang="fi-FI" dirty="0" smtClean="0"/>
          </a:p>
          <a:p>
            <a:r>
              <a:rPr lang="fi-FI" dirty="0" err="1" smtClean="0"/>
              <a:t>Let</a:t>
            </a:r>
            <a:r>
              <a:rPr lang="fi-FI" dirty="0" smtClean="0"/>
              <a:t> A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Ackerman</a:t>
            </a:r>
            <a:r>
              <a:rPr lang="fi-FI" dirty="0" smtClean="0"/>
              <a:t> </a:t>
            </a:r>
            <a:r>
              <a:rPr lang="fi-FI" dirty="0" err="1" smtClean="0"/>
              <a:t>function</a:t>
            </a:r>
            <a:r>
              <a:rPr lang="fi-FI" dirty="0" smtClean="0"/>
              <a:t> and               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</a:t>
            </a:r>
            <a:r>
              <a:rPr lang="fi-FI" dirty="0" err="1" smtClean="0"/>
              <a:t>inverse</a:t>
            </a:r>
            <a:r>
              <a:rPr lang="fi-FI" dirty="0" smtClean="0"/>
              <a:t> </a:t>
            </a:r>
            <a:r>
              <a:rPr lang="fi-FI" dirty="0" err="1" smtClean="0"/>
              <a:t>function</a:t>
            </a:r>
            <a:endParaRPr lang="fi-FI" dirty="0" smtClean="0"/>
          </a:p>
          <a:p>
            <a:r>
              <a:rPr lang="fi-FI" dirty="0" smtClean="0"/>
              <a:t>             </a:t>
            </a:r>
            <a:r>
              <a:rPr lang="fi-FI" dirty="0" err="1" smtClean="0"/>
              <a:t>grows</a:t>
            </a:r>
            <a:r>
              <a:rPr lang="fi-FI" dirty="0" smtClean="0"/>
              <a:t> </a:t>
            </a:r>
            <a:r>
              <a:rPr lang="fi-FI" dirty="0" err="1" smtClean="0"/>
              <a:t>extremely</a:t>
            </a:r>
            <a:r>
              <a:rPr lang="fi-FI" dirty="0" smtClean="0"/>
              <a:t> </a:t>
            </a:r>
            <a:r>
              <a:rPr lang="fi-FI" dirty="0" err="1" smtClean="0"/>
              <a:t>slowly</a:t>
            </a:r>
            <a:r>
              <a:rPr lang="fi-FI" dirty="0" smtClean="0"/>
              <a:t>.              &lt;= 3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thinkable</a:t>
            </a:r>
            <a:r>
              <a:rPr lang="fi-FI" dirty="0" smtClean="0"/>
              <a:t> </a:t>
            </a:r>
            <a:r>
              <a:rPr lang="fi-FI" dirty="0" err="1" smtClean="0"/>
              <a:t>values</a:t>
            </a:r>
            <a:r>
              <a:rPr lang="fi-FI" dirty="0" smtClean="0"/>
              <a:t> of </a:t>
            </a:r>
            <a:r>
              <a:rPr lang="fi-FI" dirty="0" err="1" smtClean="0"/>
              <a:t>arguments</a:t>
            </a:r>
            <a:r>
              <a:rPr lang="fi-FI" dirty="0" smtClean="0"/>
              <a:t> m and n.</a:t>
            </a:r>
          </a:p>
          <a:p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union-find</a:t>
            </a:r>
            <a:r>
              <a:rPr lang="fi-FI" dirty="0" smtClean="0"/>
              <a:t> </a:t>
            </a:r>
            <a:r>
              <a:rPr lang="fi-FI" dirty="0" err="1" smtClean="0"/>
              <a:t>task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n </a:t>
            </a:r>
            <a:r>
              <a:rPr lang="fi-FI" dirty="0" err="1" smtClean="0"/>
              <a:t>union-</a:t>
            </a:r>
            <a:r>
              <a:rPr lang="fi-FI" dirty="0" smtClean="0"/>
              <a:t> and m </a:t>
            </a:r>
            <a:r>
              <a:rPr lang="fi-FI" dirty="0" err="1" smtClean="0"/>
              <a:t>findset</a:t>
            </a:r>
            <a:r>
              <a:rPr lang="fi-FI" dirty="0" smtClean="0"/>
              <a:t> </a:t>
            </a:r>
          </a:p>
          <a:p>
            <a:pPr>
              <a:buNone/>
            </a:pPr>
            <a:r>
              <a:rPr lang="fi-FI" dirty="0" smtClean="0"/>
              <a:t>    </a:t>
            </a:r>
            <a:r>
              <a:rPr lang="fi-FI" dirty="0" err="1" smtClean="0"/>
              <a:t>-operations</a:t>
            </a:r>
            <a:r>
              <a:rPr lang="fi-FI" dirty="0" smtClean="0"/>
              <a:t>,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executed</a:t>
            </a:r>
            <a:r>
              <a:rPr lang="fi-FI" dirty="0" smtClean="0"/>
              <a:t> in </a:t>
            </a:r>
            <a:r>
              <a:rPr lang="fi-FI" dirty="0" err="1" smtClean="0"/>
              <a:t>time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                              .   (</a:t>
            </a:r>
            <a:r>
              <a:rPr lang="fi-FI" dirty="0" err="1" smtClean="0"/>
              <a:t>proof</a:t>
            </a:r>
            <a:r>
              <a:rPr lang="fi-FI" dirty="0" smtClean="0"/>
              <a:t> </a:t>
            </a:r>
            <a:r>
              <a:rPr lang="fi-FI" dirty="0" err="1" smtClean="0"/>
              <a:t>omitted</a:t>
            </a:r>
            <a:r>
              <a:rPr lang="fi-FI" dirty="0" smtClean="0"/>
              <a:t>).</a:t>
            </a:r>
            <a:endParaRPr lang="fi-FI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72200" y="2636912"/>
          <a:ext cx="1152128" cy="460851"/>
        </p:xfrm>
        <a:graphic>
          <a:graphicData uri="http://schemas.openxmlformats.org/presentationml/2006/ole">
            <p:oleObj spid="_x0000_s34818" name="Equation" r:id="rId3" imgW="507960" imgH="20304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899592" y="3645024"/>
          <a:ext cx="1150937" cy="460375"/>
        </p:xfrm>
        <a:graphic>
          <a:graphicData uri="http://schemas.openxmlformats.org/presentationml/2006/ole">
            <p:oleObj spid="_x0000_s34819" name="Equation" r:id="rId4" imgW="507960" imgH="203040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084168" y="3573016"/>
          <a:ext cx="1150937" cy="460375"/>
        </p:xfrm>
        <a:graphic>
          <a:graphicData uri="http://schemas.openxmlformats.org/presentationml/2006/ole">
            <p:oleObj spid="_x0000_s34821" name="Equation" r:id="rId5" imgW="507960" imgH="2030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99591" y="6093296"/>
          <a:ext cx="2384337" cy="419224"/>
        </p:xfrm>
        <a:graphic>
          <a:graphicData uri="http://schemas.openxmlformats.org/presentationml/2006/ole">
            <p:oleObj spid="_x0000_s34822" name="Equation" r:id="rId6" imgW="1155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Applications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latin typeface="Arial" charset="0"/>
              </a:rPr>
              <a:t>Copyright </a:t>
            </a:r>
            <a:r>
              <a:rPr lang="en-US" sz="900" b="1">
                <a:latin typeface="Arial" charset="0"/>
                <a:cs typeface="Arial" charset="0"/>
              </a:rPr>
              <a:t>© The McGraw-Hill Companies, Inc. Permission required for reproduction or display.</a:t>
            </a:r>
            <a:endParaRPr lang="en-US" sz="9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099" name="Picture 8" descr="D:\McGraw-Hill Projects\Cormen\algorithms\connected_compone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3375"/>
            <a:ext cx="91440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latin typeface="Arial" charset="0"/>
              </a:rPr>
              <a:t>Copyright </a:t>
            </a:r>
            <a:r>
              <a:rPr lang="en-US" sz="900" b="1">
                <a:latin typeface="Arial" charset="0"/>
                <a:cs typeface="Arial" charset="0"/>
              </a:rPr>
              <a:t>© The McGraw-Hill Companies, Inc. Permission required for reproduction or display.</a:t>
            </a:r>
            <a:endParaRPr lang="en-US" sz="9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123" name="Picture 8" descr="D:\McGraw-Hill Projects\Cormen\algorithms\same_compon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5963"/>
            <a:ext cx="9144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PNN </a:t>
            </a:r>
            <a:r>
              <a:rPr lang="fi-FI" dirty="0" err="1" smtClean="0"/>
              <a:t>Clustering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set </a:t>
            </a:r>
            <a:r>
              <a:rPr lang="fi-FI" dirty="0" err="1" smtClean="0"/>
              <a:t>operations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dirty="0" err="1" smtClean="0"/>
              <a:t>Given</a:t>
            </a:r>
            <a:r>
              <a:rPr lang="fi-FI" dirty="0" smtClean="0"/>
              <a:t>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sets</a:t>
            </a:r>
            <a:r>
              <a:rPr lang="fi-FI" dirty="0" smtClean="0"/>
              <a:t>. </a:t>
            </a:r>
            <a:r>
              <a:rPr lang="fi-FI" dirty="0" err="1" smtClean="0"/>
              <a:t>Find</a:t>
            </a:r>
            <a:r>
              <a:rPr lang="fi-FI" dirty="0" smtClean="0"/>
              <a:t> the </a:t>
            </a:r>
            <a:r>
              <a:rPr lang="fi-FI" dirty="0" err="1" smtClean="0"/>
              <a:t>one</a:t>
            </a:r>
            <a:r>
              <a:rPr lang="fi-FI" dirty="0" smtClean="0"/>
              <a:t>, </a:t>
            </a:r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dirty="0" err="1" smtClean="0"/>
              <a:t>where</a:t>
            </a:r>
            <a:r>
              <a:rPr lang="fi-FI" dirty="0" smtClean="0"/>
              <a:t> a </a:t>
            </a:r>
            <a:r>
              <a:rPr lang="fi-FI" dirty="0" err="1" smtClean="0"/>
              <a:t>belongs</a:t>
            </a:r>
            <a:r>
              <a:rPr lang="fi-FI" dirty="0" smtClean="0"/>
              <a:t>.</a:t>
            </a:r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dirty="0" err="1" smtClean="0"/>
              <a:t>Form</a:t>
            </a:r>
            <a:r>
              <a:rPr lang="fi-FI" dirty="0" smtClean="0"/>
              <a:t> </a:t>
            </a:r>
            <a:r>
              <a:rPr lang="fi-FI" dirty="0" err="1" smtClean="0"/>
              <a:t>union</a:t>
            </a:r>
            <a:r>
              <a:rPr lang="fi-FI" dirty="0" smtClean="0"/>
              <a:t>                of </a:t>
            </a:r>
            <a:r>
              <a:rPr lang="fi-FI" dirty="0" err="1" smtClean="0"/>
              <a:t>sets</a:t>
            </a:r>
            <a:r>
              <a:rPr lang="fi-FI" dirty="0" smtClean="0"/>
              <a:t>       and    .</a:t>
            </a:r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dirty="0" err="1" smtClean="0"/>
              <a:t>Usually</a:t>
            </a:r>
            <a:r>
              <a:rPr lang="fi-FI" dirty="0" smtClean="0"/>
              <a:t> </a:t>
            </a:r>
            <a:r>
              <a:rPr lang="fi-FI" dirty="0" err="1" smtClean="0"/>
              <a:t>supposed</a:t>
            </a:r>
            <a:r>
              <a:rPr lang="fi-FI" dirty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                     .</a:t>
            </a:r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element</a:t>
            </a:r>
            <a:r>
              <a:rPr lang="fi-FI" dirty="0" smtClean="0"/>
              <a:t>     </a:t>
            </a:r>
            <a:r>
              <a:rPr lang="fi-FI" dirty="0" err="1" smtClean="0"/>
              <a:t>belong</a:t>
            </a:r>
            <a:r>
              <a:rPr lang="fi-FI" dirty="0" smtClean="0"/>
              <a:t> to set        .</a:t>
            </a:r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element</a:t>
            </a:r>
            <a:r>
              <a:rPr lang="fi-FI" dirty="0" smtClean="0"/>
              <a:t>     to set       .                    .</a:t>
            </a:r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dirty="0" err="1" smtClean="0"/>
              <a:t>Remove</a:t>
            </a:r>
            <a:r>
              <a:rPr lang="fi-FI" dirty="0" smtClean="0"/>
              <a:t> </a:t>
            </a:r>
            <a:r>
              <a:rPr lang="fi-FI" dirty="0" err="1" smtClean="0"/>
              <a:t>element</a:t>
            </a:r>
            <a:r>
              <a:rPr lang="fi-FI" dirty="0" smtClean="0"/>
              <a:t>    </a:t>
            </a:r>
            <a:r>
              <a:rPr lang="fi-FI" dirty="0" err="1" smtClean="0"/>
              <a:t>from</a:t>
            </a:r>
            <a:r>
              <a:rPr lang="fi-FI" dirty="0" smtClean="0"/>
              <a:t> set    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is</a:t>
            </a:r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 in </a:t>
            </a:r>
            <a:r>
              <a:rPr lang="fi-FI" dirty="0" err="1" smtClean="0"/>
              <a:t>that</a:t>
            </a:r>
            <a:r>
              <a:rPr lang="fi-FI" dirty="0" smtClean="0"/>
              <a:t> set.</a:t>
            </a:r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dirty="0" err="1" smtClean="0"/>
              <a:t>Suppose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set     is </a:t>
            </a:r>
            <a:r>
              <a:rPr lang="fi-FI" dirty="0" err="1" smtClean="0"/>
              <a:t>linearly</a:t>
            </a:r>
            <a:r>
              <a:rPr lang="fi-FI" dirty="0" smtClean="0"/>
              <a:t> </a:t>
            </a:r>
            <a:r>
              <a:rPr lang="fi-FI" dirty="0" err="1" smtClean="0"/>
              <a:t>ordered</a:t>
            </a:r>
            <a:r>
              <a:rPr lang="fi-FI" dirty="0" smtClean="0"/>
              <a:t>. </a:t>
            </a:r>
            <a:endParaRPr lang="fi-FI" dirty="0"/>
          </a:p>
          <a:p>
            <a:pPr>
              <a:buNone/>
            </a:pPr>
            <a:r>
              <a:rPr lang="fi-FI" dirty="0" smtClean="0"/>
              <a:t>			</a:t>
            </a:r>
            <a:r>
              <a:rPr lang="fi-FI" dirty="0" err="1" smtClean="0"/>
              <a:t>Find</a:t>
            </a:r>
            <a:r>
              <a:rPr lang="fi-FI" dirty="0" smtClean="0"/>
              <a:t> the </a:t>
            </a:r>
            <a:r>
              <a:rPr lang="fi-FI" dirty="0" err="1" smtClean="0"/>
              <a:t>smallest</a:t>
            </a:r>
            <a:r>
              <a:rPr lang="fi-FI" dirty="0" smtClean="0"/>
              <a:t> </a:t>
            </a:r>
            <a:r>
              <a:rPr lang="fi-FI" dirty="0" err="1" smtClean="0"/>
              <a:t>element</a:t>
            </a:r>
            <a:r>
              <a:rPr lang="fi-FI" dirty="0" smtClean="0"/>
              <a:t> of set     .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5536" y="2420888"/>
          <a:ext cx="1630769" cy="360040"/>
        </p:xfrm>
        <a:graphic>
          <a:graphicData uri="http://schemas.openxmlformats.org/presentationml/2006/ole">
            <p:oleObj spid="_x0000_s1026" name="Kaava" r:id="rId3" imgW="97776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5536" y="1556792"/>
          <a:ext cx="1107123" cy="432048"/>
        </p:xfrm>
        <a:graphic>
          <a:graphicData uri="http://schemas.openxmlformats.org/presentationml/2006/ole">
            <p:oleObj spid="_x0000_s1027" name="Kaava" r:id="rId4" imgW="520560" imgH="2030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67944" y="2420888"/>
          <a:ext cx="982274" cy="287908"/>
        </p:xfrm>
        <a:graphic>
          <a:graphicData uri="http://schemas.openxmlformats.org/presentationml/2006/ole">
            <p:oleObj spid="_x0000_s1028" name="Kaava" r:id="rId5" imgW="73656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28184" y="2420888"/>
          <a:ext cx="288032" cy="376657"/>
        </p:xfrm>
        <a:graphic>
          <a:graphicData uri="http://schemas.openxmlformats.org/presentationml/2006/ole">
            <p:oleObj spid="_x0000_s1029" name="Kaava" r:id="rId6" imgW="16488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236296" y="2420888"/>
          <a:ext cx="288032" cy="349753"/>
        </p:xfrm>
        <a:graphic>
          <a:graphicData uri="http://schemas.openxmlformats.org/presentationml/2006/ole">
            <p:oleObj spid="_x0000_s1030" name="Kaava" r:id="rId7" imgW="17748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95536" y="3212976"/>
          <a:ext cx="1497370" cy="347216"/>
        </p:xfrm>
        <a:graphic>
          <a:graphicData uri="http://schemas.openxmlformats.org/presentationml/2006/ole">
            <p:oleObj spid="_x0000_s1031" name="Kaava" r:id="rId8" imgW="876240" imgH="203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80112" y="2780928"/>
          <a:ext cx="1270292" cy="359916"/>
        </p:xfrm>
        <a:graphic>
          <a:graphicData uri="http://schemas.openxmlformats.org/presentationml/2006/ole">
            <p:oleObj spid="_x0000_s1032" name="Kaava" r:id="rId9" imgW="761760" imgH="2156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355976" y="3284984"/>
          <a:ext cx="288032" cy="316835"/>
        </p:xfrm>
        <a:graphic>
          <a:graphicData uri="http://schemas.openxmlformats.org/presentationml/2006/ole">
            <p:oleObj spid="_x0000_s1033" name="Kaava" r:id="rId10" imgW="126720" imgH="13968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660232" y="3212976"/>
          <a:ext cx="288032" cy="366586"/>
        </p:xfrm>
        <a:graphic>
          <a:graphicData uri="http://schemas.openxmlformats.org/presentationml/2006/ole">
            <p:oleObj spid="_x0000_s1034" name="Kaava" r:id="rId11" imgW="139680" imgH="17748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95536" y="3616034"/>
          <a:ext cx="1152128" cy="376205"/>
        </p:xfrm>
        <a:graphic>
          <a:graphicData uri="http://schemas.openxmlformats.org/presentationml/2006/ole">
            <p:oleObj spid="_x0000_s1035" name="Kaava" r:id="rId12" imgW="622080" imgH="20304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211960" y="3645024"/>
          <a:ext cx="287338" cy="317500"/>
        </p:xfrm>
        <a:graphic>
          <a:graphicData uri="http://schemas.openxmlformats.org/presentationml/2006/ole">
            <p:oleObj spid="_x0000_s1036" name="Kaava" r:id="rId13" imgW="126720" imgH="139680" progId="Equation.3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436096" y="3645024"/>
          <a:ext cx="288925" cy="366713"/>
        </p:xfrm>
        <a:graphic>
          <a:graphicData uri="http://schemas.openxmlformats.org/presentationml/2006/ole">
            <p:oleObj spid="_x0000_s1037" name="Kaava" r:id="rId14" imgW="139680" imgH="17748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84168" y="3717032"/>
          <a:ext cx="1032030" cy="275208"/>
        </p:xfrm>
        <a:graphic>
          <a:graphicData uri="http://schemas.openxmlformats.org/presentationml/2006/ole">
            <p:oleObj spid="_x0000_s1038" name="Equation" r:id="rId15" imgW="761760" imgH="203040" progId="Equation.3">
              <p:embed/>
            </p:oleObj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4716016" y="4077072"/>
          <a:ext cx="287337" cy="317500"/>
        </p:xfrm>
        <a:graphic>
          <a:graphicData uri="http://schemas.openxmlformats.org/presentationml/2006/ole">
            <p:oleObj spid="_x0000_s1039" name="Kaava" r:id="rId16" imgW="126720" imgH="139680" progId="Equation.3">
              <p:embed/>
            </p:oleObj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6228184" y="4077072"/>
          <a:ext cx="288925" cy="366713"/>
        </p:xfrm>
        <a:graphic>
          <a:graphicData uri="http://schemas.openxmlformats.org/presentationml/2006/ole">
            <p:oleObj spid="_x0000_s1040" name="Kaava" r:id="rId17" imgW="139680" imgH="177480" progId="Equation.3">
              <p:embed/>
            </p:oleObj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4716016" y="4869160"/>
          <a:ext cx="288925" cy="366713"/>
        </p:xfrm>
        <a:graphic>
          <a:graphicData uri="http://schemas.openxmlformats.org/presentationml/2006/ole">
            <p:oleObj spid="_x0000_s1041" name="Kaava" r:id="rId18" imgW="139680" imgH="177480" progId="Equation.3">
              <p:embed/>
            </p:oleObj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6876256" y="5301208"/>
          <a:ext cx="288925" cy="366713"/>
        </p:xfrm>
        <a:graphic>
          <a:graphicData uri="http://schemas.openxmlformats.org/presentationml/2006/ole">
            <p:oleObj spid="_x0000_s1042" name="Kaava" r:id="rId19" imgW="139680" imgH="17748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95535" y="4077072"/>
          <a:ext cx="1410565" cy="347216"/>
        </p:xfrm>
        <a:graphic>
          <a:graphicData uri="http://schemas.openxmlformats.org/presentationml/2006/ole">
            <p:oleObj spid="_x0000_s1043" name="Equation" r:id="rId20" imgW="825480" imgH="20304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95536" y="4941168"/>
          <a:ext cx="824638" cy="347216"/>
        </p:xfrm>
        <a:graphic>
          <a:graphicData uri="http://schemas.openxmlformats.org/presentationml/2006/ole">
            <p:oleObj spid="_x0000_s1044" name="Equation" r:id="rId21" imgW="482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8913"/>
            <a:ext cx="6697663" cy="803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/>
              <a:t>Pseudo code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>
            <p:ph idx="1"/>
          </p:nvPr>
        </p:nvGraphicFramePr>
        <p:xfrm>
          <a:off x="144463" y="1517650"/>
          <a:ext cx="8820150" cy="5224463"/>
        </p:xfrm>
        <a:graphic>
          <a:graphicData uri="http://schemas.openxmlformats.org/presentationml/2006/ole">
            <p:oleObj spid="_x0000_s18434" name="Document" r:id="rId4" imgW="5582160" imgH="20160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384550" y="909638"/>
          <a:ext cx="2879725" cy="2879725"/>
        </p:xfrm>
        <a:graphic>
          <a:graphicData uri="http://schemas.openxmlformats.org/presentationml/2006/ole">
            <p:oleObj spid="_x0000_s17410" name="Photo Editor -kuva" r:id="rId4" imgW="4963218" imgH="4963218" progId="">
              <p:embed/>
            </p:oleObj>
          </a:graphicData>
        </a:graphic>
      </p:graphicFrame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115888"/>
            <a:ext cx="8207375" cy="574675"/>
          </a:xfrm>
        </p:spPr>
        <p:txBody>
          <a:bodyPr>
            <a:normAutofit fontScale="90000"/>
          </a:bodyPr>
          <a:lstStyle/>
          <a:p>
            <a:pPr defTabSz="914400">
              <a:lnSpc>
                <a:spcPct val="100000"/>
              </a:lnSpc>
            </a:pPr>
            <a:r>
              <a:rPr lang="en-US" sz="4000" b="1"/>
              <a:t>Example of the overall process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290888" y="214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i-FI"/>
          </a:p>
        </p:txBody>
      </p:sp>
      <p:pic>
        <p:nvPicPr>
          <p:cNvPr id="75781" name="Picture 5" descr="m5000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909638"/>
            <a:ext cx="2879725" cy="2879725"/>
          </a:xfrm>
          <a:prstGeom prst="rect">
            <a:avLst/>
          </a:prstGeom>
          <a:noFill/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290888" y="214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276600" y="358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i-FI"/>
          </a:p>
        </p:txBody>
      </p:sp>
      <p:pic>
        <p:nvPicPr>
          <p:cNvPr id="75784" name="Picture 8" descr="m16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550" y="3862388"/>
            <a:ext cx="2879725" cy="2879725"/>
          </a:xfrm>
          <a:prstGeom prst="rect">
            <a:avLst/>
          </a:prstGeom>
          <a:noFill/>
        </p:spPr>
      </p:pic>
      <p:pic>
        <p:nvPicPr>
          <p:cNvPr id="75785" name="Picture 9" descr="m15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4550" y="3862388"/>
            <a:ext cx="2879725" cy="2879725"/>
          </a:xfrm>
          <a:prstGeom prst="rect">
            <a:avLst/>
          </a:prstGeom>
          <a:noFill/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6588125" y="908050"/>
            <a:ext cx="194468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=5000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=4999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=4998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.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.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.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=50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solidFill>
                  <a:schemeClr val="tx1"/>
                </a:solidFill>
              </a:rPr>
              <a:t>.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solidFill>
                  <a:schemeClr val="tx1"/>
                </a:solidFill>
              </a:rPr>
              <a:t>.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=16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=15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50825" y="836613"/>
            <a:ext cx="1414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=5000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348038" y="836613"/>
            <a:ext cx="1058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=50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73050" y="3789363"/>
            <a:ext cx="1058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=16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3348038" y="3789363"/>
            <a:ext cx="1058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=15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380288" cy="863600"/>
          </a:xfrm>
        </p:spPr>
        <p:txBody>
          <a:bodyPr/>
          <a:lstStyle/>
          <a:p>
            <a:r>
              <a:rPr lang="en-GB" sz="4000" b="1"/>
              <a:t>Detailed example of the process</a:t>
            </a:r>
            <a:endParaRPr lang="ru-RU" sz="4000" b="1"/>
          </a:p>
        </p:txBody>
      </p:sp>
      <p:pic>
        <p:nvPicPr>
          <p:cNvPr id="109571" name="Picture 3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- 25 Clusters</a:t>
            </a:r>
            <a:endParaRPr lang="en-US" sz="4200" b="1">
              <a:sym typeface="Symbol" pitchFamily="18" charset="2"/>
            </a:endParaRPr>
          </a:p>
        </p:txBody>
      </p:sp>
      <p:pic>
        <p:nvPicPr>
          <p:cNvPr id="110595" name="Picture 3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1863"/>
          </a:xfrm>
          <a:prstGeom prst="rect">
            <a:avLst/>
          </a:prstGeom>
          <a:noFill/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- 24 Clusters</a:t>
            </a:r>
            <a:endParaRPr lang="en-US" sz="4200" b="1" baseline="30000">
              <a:sym typeface="Symbol" pitchFamily="18" charset="2"/>
            </a:endParaRPr>
          </a:p>
        </p:txBody>
      </p:sp>
      <p:pic>
        <p:nvPicPr>
          <p:cNvPr id="111619" name="Picture 3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1863"/>
          </a:xfrm>
          <a:prstGeom prst="rect">
            <a:avLst/>
          </a:prstGeom>
          <a:noFill/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- 23 Clusters</a:t>
            </a:r>
            <a:endParaRPr lang="en-US" sz="4200" b="1" baseline="30000">
              <a:sym typeface="Symbol" pitchFamily="18" charset="2"/>
            </a:endParaRPr>
          </a:p>
        </p:txBody>
      </p:sp>
      <p:pic>
        <p:nvPicPr>
          <p:cNvPr id="112643" name="Picture 3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1863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6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- 22 Clusters</a:t>
            </a:r>
            <a:endParaRPr lang="en-US" sz="4200" b="1" baseline="30000">
              <a:sym typeface="Symbol" pitchFamily="18" charset="2"/>
            </a:endParaRPr>
          </a:p>
        </p:txBody>
      </p:sp>
      <p:pic>
        <p:nvPicPr>
          <p:cNvPr id="113667" name="Picture 3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1863"/>
          </a:xfrm>
          <a:prstGeom prst="rect">
            <a:avLst/>
          </a:prstGeom>
          <a:noFill/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9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- 21 Clusters</a:t>
            </a:r>
          </a:p>
        </p:txBody>
      </p:sp>
      <p:pic>
        <p:nvPicPr>
          <p:cNvPr id="114691" name="Picture 3" descr="Pictur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1863"/>
          </a:xfrm>
          <a:prstGeom prst="rect">
            <a:avLst/>
          </a:prstGeom>
          <a:noFill/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.12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- 20 Clusters</a:t>
            </a:r>
          </a:p>
        </p:txBody>
      </p:sp>
      <p:pic>
        <p:nvPicPr>
          <p:cNvPr id="115715" name="Picture 3" descr="Pictur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64088"/>
          </a:xfrm>
          <a:prstGeom prst="rect">
            <a:avLst/>
          </a:prstGeom>
          <a:noFill/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.16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- 19 Clusters</a:t>
            </a:r>
          </a:p>
        </p:txBody>
      </p:sp>
      <p:pic>
        <p:nvPicPr>
          <p:cNvPr id="116739" name="Picture 3" descr="Pictur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1863"/>
          </a:xfrm>
          <a:prstGeom prst="rect">
            <a:avLst/>
          </a:prstGeom>
          <a:noFill/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.19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Union-Find</a:t>
            </a:r>
            <a:r>
              <a:rPr lang="fi-FI" dirty="0" smtClean="0"/>
              <a:t> </a:t>
            </a:r>
            <a:r>
              <a:rPr lang="fi-FI" dirty="0" err="1" smtClean="0"/>
              <a:t>structure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 </a:t>
            </a:r>
            <a:r>
              <a:rPr lang="fi-FI" dirty="0" err="1" smtClean="0"/>
              <a:t>abstract</a:t>
            </a:r>
            <a:r>
              <a:rPr lang="fi-FI" dirty="0" smtClean="0"/>
              <a:t> data </a:t>
            </a:r>
            <a:r>
              <a:rPr lang="fi-FI" dirty="0" err="1" smtClean="0"/>
              <a:t>type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err="1" smtClean="0"/>
              <a:t>type</a:t>
            </a:r>
            <a:r>
              <a:rPr lang="fi-FI" dirty="0" smtClean="0"/>
              <a:t> set(T) </a:t>
            </a:r>
            <a:r>
              <a:rPr lang="fi-FI" dirty="0" err="1" smtClean="0"/>
              <a:t>has</a:t>
            </a:r>
            <a:endParaRPr lang="fi-FI" dirty="0" smtClean="0"/>
          </a:p>
          <a:p>
            <a:pPr>
              <a:buNone/>
            </a:pPr>
            <a:r>
              <a:rPr lang="fi-FI" dirty="0" err="1" smtClean="0"/>
              <a:t>procedure</a:t>
            </a:r>
            <a:r>
              <a:rPr lang="fi-FI" dirty="0" smtClean="0"/>
              <a:t> </a:t>
            </a:r>
            <a:r>
              <a:rPr lang="fi-FI" dirty="0" err="1" smtClean="0"/>
              <a:t>createset</a:t>
            </a:r>
            <a:r>
              <a:rPr lang="fi-FI" dirty="0" smtClean="0"/>
              <a:t>(x: T) </a:t>
            </a:r>
            <a:r>
              <a:rPr lang="fi-FI" dirty="0" err="1" smtClean="0"/>
              <a:t>returns</a:t>
            </a:r>
            <a:r>
              <a:rPr lang="fi-FI" dirty="0" smtClean="0"/>
              <a:t> set</a:t>
            </a:r>
          </a:p>
          <a:p>
            <a:pPr>
              <a:buNone/>
            </a:pPr>
            <a:r>
              <a:rPr lang="fi-FI" dirty="0" err="1" smtClean="0"/>
              <a:t>procedure</a:t>
            </a:r>
            <a:r>
              <a:rPr lang="fi-FI" dirty="0" smtClean="0"/>
              <a:t> </a:t>
            </a:r>
            <a:r>
              <a:rPr lang="fi-FI" dirty="0" err="1" smtClean="0"/>
              <a:t>findset</a:t>
            </a:r>
            <a:r>
              <a:rPr lang="fi-FI" dirty="0" smtClean="0"/>
              <a:t>(x: T) </a:t>
            </a:r>
            <a:r>
              <a:rPr lang="fi-FI" dirty="0" err="1" smtClean="0"/>
              <a:t>returns</a:t>
            </a:r>
            <a:r>
              <a:rPr lang="fi-FI" dirty="0" smtClean="0"/>
              <a:t> set</a:t>
            </a:r>
          </a:p>
          <a:p>
            <a:pPr>
              <a:buNone/>
            </a:pPr>
            <a:r>
              <a:rPr lang="fi-FI" dirty="0" err="1" smtClean="0"/>
              <a:t>procedure</a:t>
            </a:r>
            <a:r>
              <a:rPr lang="fi-FI" dirty="0" smtClean="0"/>
              <a:t> </a:t>
            </a:r>
            <a:r>
              <a:rPr lang="fi-FI" dirty="0" err="1" smtClean="0"/>
              <a:t>union</a:t>
            </a:r>
            <a:r>
              <a:rPr lang="fi-FI" dirty="0" smtClean="0"/>
              <a:t>(S1,S2: set) </a:t>
            </a:r>
            <a:r>
              <a:rPr lang="fi-FI" dirty="0" err="1" smtClean="0"/>
              <a:t>returns</a:t>
            </a:r>
            <a:r>
              <a:rPr lang="fi-FI" dirty="0" smtClean="0"/>
              <a:t> set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- 18 Clusters</a:t>
            </a:r>
          </a:p>
        </p:txBody>
      </p:sp>
      <p:pic>
        <p:nvPicPr>
          <p:cNvPr id="117763" name="Picture 3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1863"/>
          </a:xfrm>
          <a:prstGeom prst="rect">
            <a:avLst/>
          </a:prstGeom>
          <a:noFill/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.23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- 17 Clusters</a:t>
            </a:r>
          </a:p>
        </p:txBody>
      </p:sp>
      <p:pic>
        <p:nvPicPr>
          <p:cNvPr id="118787" name="Picture 3" descr="Pictur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1863"/>
          </a:xfrm>
          <a:prstGeom prst="rect">
            <a:avLst/>
          </a:prstGeom>
          <a:noFill/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.26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- 16 Clusters</a:t>
            </a:r>
          </a:p>
        </p:txBody>
      </p:sp>
      <p:pic>
        <p:nvPicPr>
          <p:cNvPr id="119811" name="Picture 3" descr="Pictur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1863"/>
          </a:xfrm>
          <a:prstGeom prst="rect">
            <a:avLst/>
          </a:prstGeom>
          <a:noFill/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.34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697662" cy="863600"/>
          </a:xfrm>
        </p:spPr>
        <p:txBody>
          <a:bodyPr/>
          <a:lstStyle/>
          <a:p>
            <a:r>
              <a:rPr lang="en-US" sz="4200" b="1"/>
              <a:t>Example - 15 Clusters</a:t>
            </a:r>
          </a:p>
        </p:txBody>
      </p:sp>
      <p:pic>
        <p:nvPicPr>
          <p:cNvPr id="120835" name="Picture 3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79500"/>
            <a:ext cx="6478588" cy="4741863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760413" y="5710238"/>
            <a:ext cx="22558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MSE ≈ </a:t>
            </a:r>
            <a:r>
              <a:rPr lang="ru-RU" sz="2400" b="1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i-FI" sz="2400" b="1">
                <a:solidFill>
                  <a:schemeClr val="accent2"/>
                </a:solidFill>
                <a:sym typeface="Symbol" pitchFamily="18" charset="2"/>
              </a:rPr>
              <a:t>.34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*10</a:t>
            </a:r>
            <a:r>
              <a:rPr lang="en-US" sz="2400" b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44624"/>
            <a:ext cx="6697663" cy="803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Revised PNN algorithm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1547813" y="1031875"/>
          <a:ext cx="6735762" cy="5368925"/>
        </p:xfrm>
        <a:graphic>
          <a:graphicData uri="http://schemas.openxmlformats.org/presentationml/2006/ole">
            <p:oleObj spid="_x0000_s50179" name="Equation" r:id="rId4" imgW="3441600" imgH="2743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64654" y="1929656"/>
          <a:ext cx="951762" cy="491232"/>
        </p:xfrm>
        <a:graphic>
          <a:graphicData uri="http://schemas.openxmlformats.org/presentationml/2006/ole">
            <p:oleObj spid="_x0000_s50180" name="Equation" r:id="rId5" imgW="393480" imgH="203040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7472363" y="4941888"/>
          <a:ext cx="766762" cy="492125"/>
        </p:xfrm>
        <a:graphic>
          <a:graphicData uri="http://schemas.openxmlformats.org/presentationml/2006/ole">
            <p:oleObj spid="_x0000_s50181" name="Equation" r:id="rId6" imgW="317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Revised</a:t>
            </a:r>
            <a:r>
              <a:rPr lang="fi-FI" dirty="0" smtClean="0"/>
              <a:t> PNN </a:t>
            </a:r>
            <a:r>
              <a:rPr lang="fi-FI" dirty="0" err="1" smtClean="0"/>
              <a:t>algorithm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Complexity</a:t>
            </a:r>
            <a:r>
              <a:rPr lang="fi-FI" dirty="0" smtClean="0"/>
              <a:t> of </a:t>
            </a:r>
            <a:r>
              <a:rPr lang="fi-FI" dirty="0" err="1" smtClean="0"/>
              <a:t>Union-Find</a:t>
            </a:r>
            <a:r>
              <a:rPr lang="fi-FI" dirty="0" smtClean="0"/>
              <a:t> </a:t>
            </a:r>
            <a:r>
              <a:rPr lang="fi-FI" dirty="0" err="1" smtClean="0"/>
              <a:t>program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    </a:t>
            </a:r>
            <a:r>
              <a:rPr lang="fi-FI" dirty="0" err="1" smtClean="0"/>
              <a:t>where</a:t>
            </a:r>
            <a:r>
              <a:rPr lang="fi-FI" dirty="0" smtClean="0"/>
              <a:t> n is the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union</a:t>
            </a:r>
            <a:r>
              <a:rPr lang="fi-FI" dirty="0" smtClean="0"/>
              <a:t> </a:t>
            </a:r>
            <a:r>
              <a:rPr lang="fi-FI" dirty="0" err="1" smtClean="0"/>
              <a:t>operations</a:t>
            </a:r>
            <a:r>
              <a:rPr lang="fi-FI" dirty="0" smtClean="0"/>
              <a:t> and m is the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findset</a:t>
            </a:r>
            <a:r>
              <a:rPr lang="fi-FI" dirty="0" smtClean="0"/>
              <a:t> </a:t>
            </a:r>
            <a:r>
              <a:rPr lang="fi-FI" dirty="0" err="1" smtClean="0"/>
              <a:t>operations</a:t>
            </a:r>
            <a:endParaRPr lang="fi-FI" dirty="0" smtClean="0"/>
          </a:p>
          <a:p>
            <a:r>
              <a:rPr lang="fi-FI" dirty="0" err="1" smtClean="0"/>
              <a:t>Traditional</a:t>
            </a:r>
            <a:r>
              <a:rPr lang="fi-FI" dirty="0" smtClean="0"/>
              <a:t> </a:t>
            </a:r>
            <a:r>
              <a:rPr lang="fi-FI" dirty="0" err="1" smtClean="0"/>
              <a:t>partitioning</a:t>
            </a:r>
            <a:r>
              <a:rPr lang="fi-FI" dirty="0" smtClean="0"/>
              <a:t> </a:t>
            </a:r>
            <a:r>
              <a:rPr lang="fi-FI" dirty="0" err="1" smtClean="0"/>
              <a:t>takes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T=NM</a:t>
            </a:r>
          </a:p>
          <a:p>
            <a:r>
              <a:rPr lang="fi-FI" dirty="0" smtClean="0"/>
              <a:t>To </a:t>
            </a:r>
            <a:r>
              <a:rPr lang="fi-FI" dirty="0" err="1" smtClean="0"/>
              <a:t>query</a:t>
            </a:r>
            <a:r>
              <a:rPr lang="fi-FI" dirty="0" smtClean="0"/>
              <a:t> in </a:t>
            </a:r>
            <a:r>
              <a:rPr lang="fi-FI" dirty="0" err="1" smtClean="0"/>
              <a:t>Revised</a:t>
            </a:r>
            <a:r>
              <a:rPr lang="fi-FI" dirty="0" smtClean="0"/>
              <a:t> PNN </a:t>
            </a:r>
            <a:r>
              <a:rPr lang="fi-FI" dirty="0" err="1" smtClean="0"/>
              <a:t>algorithm</a:t>
            </a:r>
            <a:r>
              <a:rPr lang="fi-FI" dirty="0" smtClean="0"/>
              <a:t> is </a:t>
            </a:r>
            <a:r>
              <a:rPr lang="fi-FI" dirty="0" err="1" smtClean="0"/>
              <a:t>fast</a:t>
            </a:r>
            <a:r>
              <a:rPr lang="fi-FI" dirty="0" smtClean="0"/>
              <a:t>, </a:t>
            </a:r>
            <a:r>
              <a:rPr lang="fi-FI" dirty="0" err="1" smtClean="0"/>
              <a:t>when</a:t>
            </a:r>
            <a:r>
              <a:rPr lang="fi-FI" dirty="0" smtClean="0"/>
              <a:t> the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queries</a:t>
            </a:r>
            <a:r>
              <a:rPr lang="fi-FI" dirty="0" smtClean="0"/>
              <a:t> is </a:t>
            </a:r>
            <a:r>
              <a:rPr lang="fi-FI" smtClean="0"/>
              <a:t>low</a:t>
            </a:r>
            <a:endParaRPr lang="fi-FI" dirty="0" smtClean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6759575" y="1628800"/>
          <a:ext cx="2384425" cy="419100"/>
        </p:xfrm>
        <a:graphic>
          <a:graphicData uri="http://schemas.openxmlformats.org/presentationml/2006/ole">
            <p:oleObj spid="_x0000_s51202" name="Equation" r:id="rId3" imgW="1155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264696"/>
          </a:xfrm>
        </p:spPr>
        <p:txBody>
          <a:bodyPr/>
          <a:lstStyle/>
          <a:p>
            <a:r>
              <a:rPr lang="fi-FI" dirty="0" err="1" smtClean="0"/>
              <a:t>createset</a:t>
            </a:r>
            <a:r>
              <a:rPr lang="fi-FI" dirty="0" smtClean="0"/>
              <a:t>(x) </a:t>
            </a:r>
            <a:r>
              <a:rPr lang="fi-FI" dirty="0" err="1" smtClean="0"/>
              <a:t>forms</a:t>
            </a:r>
            <a:r>
              <a:rPr lang="fi-FI" dirty="0" smtClean="0"/>
              <a:t> a set </a:t>
            </a:r>
            <a:r>
              <a:rPr lang="fi-FI" dirty="0" err="1" smtClean="0"/>
              <a:t>consisting</a:t>
            </a:r>
            <a:r>
              <a:rPr lang="fi-FI" dirty="0" smtClean="0"/>
              <a:t> of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element</a:t>
            </a:r>
            <a:r>
              <a:rPr lang="fi-FI" dirty="0" smtClean="0"/>
              <a:t> {x}</a:t>
            </a:r>
          </a:p>
          <a:p>
            <a:r>
              <a:rPr lang="fi-FI" dirty="0" err="1" smtClean="0"/>
              <a:t>findset</a:t>
            </a:r>
            <a:r>
              <a:rPr lang="fi-FI" dirty="0" smtClean="0"/>
              <a:t>(x) </a:t>
            </a:r>
            <a:r>
              <a:rPr lang="fi-FI" dirty="0" err="1" smtClean="0"/>
              <a:t>returns</a:t>
            </a:r>
            <a:r>
              <a:rPr lang="fi-FI" dirty="0" smtClean="0"/>
              <a:t> the set </a:t>
            </a:r>
            <a:r>
              <a:rPr lang="fi-FI" dirty="0" err="1" smtClean="0"/>
              <a:t>where</a:t>
            </a:r>
            <a:r>
              <a:rPr lang="fi-FI" dirty="0" smtClean="0"/>
              <a:t> x </a:t>
            </a:r>
            <a:r>
              <a:rPr lang="fi-FI" dirty="0" err="1" smtClean="0"/>
              <a:t>belongs</a:t>
            </a:r>
            <a:endParaRPr lang="fi-FI" dirty="0" smtClean="0"/>
          </a:p>
          <a:p>
            <a:r>
              <a:rPr lang="fi-FI" dirty="0" err="1" smtClean="0"/>
              <a:t>union</a:t>
            </a:r>
            <a:r>
              <a:rPr lang="fi-FI" dirty="0" smtClean="0"/>
              <a:t>(S1,S2) </a:t>
            </a:r>
            <a:r>
              <a:rPr lang="fi-FI" dirty="0" err="1" smtClean="0"/>
              <a:t>forms</a:t>
            </a:r>
            <a:r>
              <a:rPr lang="fi-FI" dirty="0" smtClean="0"/>
              <a:t> the </a:t>
            </a:r>
            <a:r>
              <a:rPr lang="fi-FI" dirty="0" err="1" smtClean="0"/>
              <a:t>union</a:t>
            </a:r>
            <a:r>
              <a:rPr lang="fi-FI" dirty="0" smtClean="0"/>
              <a:t> of the </a:t>
            </a:r>
            <a:r>
              <a:rPr lang="fi-FI" dirty="0" err="1" smtClean="0"/>
              <a:t>sets</a:t>
            </a:r>
            <a:r>
              <a:rPr lang="fi-FI" dirty="0" smtClean="0"/>
              <a:t> S1 and S2.</a:t>
            </a:r>
          </a:p>
          <a:p>
            <a:r>
              <a:rPr lang="fi-FI" dirty="0" smtClean="0"/>
              <a:t>In </a:t>
            </a:r>
            <a:r>
              <a:rPr lang="fi-FI" dirty="0" err="1" smtClean="0"/>
              <a:t>union-operation</a:t>
            </a:r>
            <a:r>
              <a:rPr lang="fi-FI" dirty="0" smtClean="0"/>
              <a:t> the </a:t>
            </a:r>
            <a:r>
              <a:rPr lang="fi-FI" dirty="0" err="1" smtClean="0"/>
              <a:t>sets</a:t>
            </a:r>
            <a:r>
              <a:rPr lang="fi-FI" dirty="0" smtClean="0"/>
              <a:t> S1 and S2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destroyed</a:t>
            </a:r>
            <a:r>
              <a:rPr lang="fi-FI" dirty="0" smtClean="0"/>
              <a:t>. </a:t>
            </a:r>
            <a:r>
              <a:rPr lang="fi-FI" dirty="0" err="1" smtClean="0"/>
              <a:t>So</a:t>
            </a:r>
            <a:r>
              <a:rPr lang="fi-FI" dirty="0" smtClean="0"/>
              <a:t> no </a:t>
            </a:r>
            <a:r>
              <a:rPr lang="fi-FI" dirty="0" err="1" smtClean="0"/>
              <a:t>element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belong</a:t>
            </a:r>
            <a:r>
              <a:rPr lang="fi-FI" dirty="0" smtClean="0"/>
              <a:t> to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set.</a:t>
            </a:r>
          </a:p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interested</a:t>
            </a:r>
            <a:r>
              <a:rPr lang="fi-FI" dirty="0" smtClean="0"/>
              <a:t> in a </a:t>
            </a:r>
            <a:r>
              <a:rPr lang="fi-FI" dirty="0" err="1" smtClean="0"/>
              <a:t>task</a:t>
            </a:r>
            <a:r>
              <a:rPr lang="fi-FI" dirty="0" smtClean="0"/>
              <a:t>,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consists</a:t>
            </a:r>
            <a:r>
              <a:rPr lang="fi-FI" dirty="0" smtClean="0"/>
              <a:t> of a </a:t>
            </a:r>
            <a:r>
              <a:rPr lang="fi-FI" dirty="0" err="1" smtClean="0"/>
              <a:t>sequence</a:t>
            </a:r>
            <a:r>
              <a:rPr lang="fi-FI" dirty="0" smtClean="0"/>
              <a:t> of </a:t>
            </a:r>
            <a:r>
              <a:rPr lang="fi-FI" dirty="0" err="1" smtClean="0"/>
              <a:t>operations</a:t>
            </a:r>
            <a:r>
              <a:rPr lang="fi-FI" dirty="0" smtClean="0"/>
              <a:t> </a:t>
            </a:r>
            <a:r>
              <a:rPr lang="fi-FI" dirty="0" err="1" smtClean="0"/>
              <a:t>createset</a:t>
            </a:r>
            <a:r>
              <a:rPr lang="fi-FI" dirty="0" smtClean="0"/>
              <a:t>, </a:t>
            </a:r>
            <a:r>
              <a:rPr lang="fi-FI" dirty="0" err="1" smtClean="0"/>
              <a:t>union</a:t>
            </a:r>
            <a:r>
              <a:rPr lang="fi-FI" dirty="0" smtClean="0"/>
              <a:t> and </a:t>
            </a:r>
            <a:r>
              <a:rPr lang="fi-FI" dirty="0" err="1" smtClean="0"/>
              <a:t>findset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Trivial </a:t>
            </a:r>
            <a:r>
              <a:rPr lang="fi-FI" dirty="0" err="1" smtClean="0"/>
              <a:t>solution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err="1" smtClean="0"/>
              <a:t>Represeting</a:t>
            </a:r>
            <a:r>
              <a:rPr lang="fi-FI" dirty="0" smtClean="0"/>
              <a:t> a set </a:t>
            </a:r>
            <a:r>
              <a:rPr lang="fi-FI" dirty="0" err="1" smtClean="0"/>
              <a:t>by</a:t>
            </a:r>
            <a:r>
              <a:rPr lang="fi-FI" dirty="0" smtClean="0"/>
              <a:t> a </a:t>
            </a:r>
            <a:r>
              <a:rPr lang="fi-FI" dirty="0" err="1" smtClean="0"/>
              <a:t>list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            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formed</a:t>
            </a:r>
            <a:r>
              <a:rPr lang="fi-FI" dirty="0" smtClean="0"/>
              <a:t> in </a:t>
            </a:r>
            <a:r>
              <a:rPr lang="fi-FI" dirty="0" err="1" smtClean="0"/>
              <a:t>constant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combining</a:t>
            </a:r>
            <a:r>
              <a:rPr lang="fi-FI" dirty="0" smtClean="0"/>
              <a:t> the </a:t>
            </a:r>
            <a:r>
              <a:rPr lang="fi-FI" dirty="0" err="1" smtClean="0"/>
              <a:t>lists</a:t>
            </a:r>
            <a:endParaRPr lang="fi-FI" dirty="0" smtClean="0"/>
          </a:p>
          <a:p>
            <a:r>
              <a:rPr lang="fi-FI" dirty="0" err="1" smtClean="0"/>
              <a:t>findset</a:t>
            </a:r>
            <a:r>
              <a:rPr lang="fi-FI" dirty="0" smtClean="0"/>
              <a:t> O(n),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n </a:t>
            </a:r>
            <a:r>
              <a:rPr lang="fi-FI" dirty="0" err="1" smtClean="0"/>
              <a:t>elements</a:t>
            </a:r>
            <a:endParaRPr lang="fi-FI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9592" y="2865292"/>
          <a:ext cx="936104" cy="368768"/>
        </p:xfrm>
        <a:graphic>
          <a:graphicData uri="http://schemas.openxmlformats.org/presentationml/2006/ole">
            <p:oleObj spid="_x0000_s15362" name="Equation" r:id="rId3" imgW="41904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latin typeface="Arial" charset="0"/>
              </a:rPr>
              <a:t>Copyright </a:t>
            </a:r>
            <a:r>
              <a:rPr lang="en-US" sz="900" b="1">
                <a:latin typeface="Arial" charset="0"/>
                <a:cs typeface="Arial" charset="0"/>
              </a:rPr>
              <a:t>© The McGraw-Hill Companies, Inc. Permission required for reproduction or display.</a:t>
            </a:r>
            <a:endParaRPr lang="en-US" sz="9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147" name="Picture 8" descr="D:\McGraw-Hill Projects\Cormen\images\fig21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3675"/>
            <a:ext cx="7010400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Trivial </a:t>
            </a:r>
            <a:r>
              <a:rPr lang="fi-FI" dirty="0" err="1" smtClean="0"/>
              <a:t>solution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i-FI" dirty="0" err="1" smtClean="0"/>
              <a:t>Representing</a:t>
            </a:r>
            <a:r>
              <a:rPr lang="fi-FI" dirty="0" smtClean="0"/>
              <a:t> a set </a:t>
            </a:r>
            <a:r>
              <a:rPr lang="fi-FI" dirty="0" err="1" smtClean="0"/>
              <a:t>by</a:t>
            </a:r>
            <a:r>
              <a:rPr lang="fi-FI" dirty="0" smtClean="0"/>
              <a:t> a </a:t>
            </a:r>
            <a:r>
              <a:rPr lang="fi-FI" dirty="0" err="1" smtClean="0"/>
              <a:t>bit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endParaRPr lang="fi-FI" dirty="0" smtClean="0"/>
          </a:p>
          <a:p>
            <a:r>
              <a:rPr lang="fi-FI" dirty="0" err="1" smtClean="0"/>
              <a:t>Let</a:t>
            </a:r>
            <a:r>
              <a:rPr lang="fi-FI" dirty="0" smtClean="0"/>
              <a:t> U </a:t>
            </a:r>
            <a:r>
              <a:rPr lang="fi-FI" dirty="0" err="1" smtClean="0"/>
              <a:t>be</a:t>
            </a:r>
            <a:r>
              <a:rPr lang="fi-FI" dirty="0" smtClean="0"/>
              <a:t> an </a:t>
            </a:r>
            <a:r>
              <a:rPr lang="fi-FI" dirty="0" err="1" smtClean="0"/>
              <a:t>ordered</a:t>
            </a:r>
            <a:r>
              <a:rPr lang="fi-FI" dirty="0" smtClean="0"/>
              <a:t> </a:t>
            </a:r>
            <a:r>
              <a:rPr lang="fi-FI" dirty="0" err="1" smtClean="0"/>
              <a:t>base</a:t>
            </a:r>
            <a:r>
              <a:rPr lang="fi-FI" dirty="0" smtClean="0"/>
              <a:t> set and |U| = n</a:t>
            </a:r>
          </a:p>
          <a:p>
            <a:r>
              <a:rPr lang="fi-FI" dirty="0" err="1" smtClean="0"/>
              <a:t>Representing</a:t>
            </a:r>
            <a:r>
              <a:rPr lang="fi-FI" dirty="0" smtClean="0"/>
              <a:t> </a:t>
            </a:r>
            <a:r>
              <a:rPr lang="fi-FI" dirty="0" err="1" smtClean="0"/>
              <a:t>subset</a:t>
            </a:r>
            <a:r>
              <a:rPr lang="fi-FI" dirty="0" smtClean="0"/>
              <a:t>          as an </a:t>
            </a:r>
            <a:r>
              <a:rPr lang="fi-FI" dirty="0" err="1" smtClean="0"/>
              <a:t>n-bit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r>
              <a:rPr lang="fi-FI" dirty="0" smtClean="0"/>
              <a:t> </a:t>
            </a:r>
          </a:p>
          <a:p>
            <a:pPr>
              <a:buNone/>
            </a:pPr>
            <a:r>
              <a:rPr lang="fi-FI" dirty="0" smtClean="0"/>
              <a:t>          ’s i:th </a:t>
            </a:r>
            <a:r>
              <a:rPr lang="fi-FI" dirty="0" err="1" smtClean="0"/>
              <a:t>bit</a:t>
            </a:r>
            <a:r>
              <a:rPr lang="fi-FI" dirty="0" smtClean="0"/>
              <a:t> is 1,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U’s</a:t>
            </a:r>
            <a:r>
              <a:rPr lang="fi-FI" dirty="0" smtClean="0"/>
              <a:t> i:th </a:t>
            </a:r>
            <a:r>
              <a:rPr lang="fi-FI" dirty="0" err="1" smtClean="0"/>
              <a:t>element</a:t>
            </a:r>
            <a:r>
              <a:rPr lang="fi-FI" dirty="0" smtClean="0"/>
              <a:t> </a:t>
            </a:r>
            <a:r>
              <a:rPr lang="fi-FI" dirty="0" err="1" smtClean="0"/>
              <a:t>belongs</a:t>
            </a:r>
            <a:r>
              <a:rPr lang="fi-FI" dirty="0" smtClean="0"/>
              <a:t> to S.</a:t>
            </a:r>
          </a:p>
          <a:p>
            <a:r>
              <a:rPr lang="fi-FI" dirty="0" smtClean="0"/>
              <a:t>Union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implemented</a:t>
            </a:r>
            <a:r>
              <a:rPr lang="fi-FI" dirty="0" smtClean="0"/>
              <a:t> as </a:t>
            </a:r>
            <a:r>
              <a:rPr lang="fi-FI" dirty="0" err="1" smtClean="0"/>
              <a:t>bit</a:t>
            </a:r>
            <a:r>
              <a:rPr lang="fi-FI" dirty="0" smtClean="0"/>
              <a:t> </a:t>
            </a:r>
            <a:r>
              <a:rPr lang="fi-FI" dirty="0" err="1" smtClean="0"/>
              <a:t>vector</a:t>
            </a:r>
            <a:r>
              <a:rPr lang="fi-FI" dirty="0" smtClean="0"/>
              <a:t> </a:t>
            </a:r>
            <a:r>
              <a:rPr lang="fi-FI" dirty="0" err="1" smtClean="0"/>
              <a:t>operations</a:t>
            </a:r>
            <a:r>
              <a:rPr lang="fi-FI" dirty="0" smtClean="0"/>
              <a:t>       (in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step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n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too</a:t>
            </a:r>
            <a:r>
              <a:rPr lang="fi-FI" dirty="0" smtClean="0"/>
              <a:t> big); </a:t>
            </a:r>
            <a:r>
              <a:rPr lang="fi-FI" dirty="0" err="1" smtClean="0"/>
              <a:t>rquires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O(|U|) and </a:t>
            </a:r>
            <a:r>
              <a:rPr lang="fi-FI" dirty="0" err="1" smtClean="0"/>
              <a:t>each</a:t>
            </a:r>
            <a:r>
              <a:rPr lang="fi-FI" dirty="0" smtClean="0"/>
              <a:t> set </a:t>
            </a:r>
            <a:r>
              <a:rPr lang="fi-FI" dirty="0" err="1" smtClean="0"/>
              <a:t>requires</a:t>
            </a:r>
            <a:r>
              <a:rPr lang="fi-FI" dirty="0" smtClean="0"/>
              <a:t> </a:t>
            </a:r>
            <a:r>
              <a:rPr lang="fi-FI" dirty="0" err="1" smtClean="0"/>
              <a:t>space</a:t>
            </a:r>
            <a:r>
              <a:rPr lang="fi-FI" dirty="0" smtClean="0"/>
              <a:t> O(|U|).</a:t>
            </a:r>
          </a:p>
          <a:p>
            <a:r>
              <a:rPr lang="fi-FI" dirty="0" err="1" smtClean="0"/>
              <a:t>Findset</a:t>
            </a:r>
            <a:r>
              <a:rPr lang="fi-FI" dirty="0" smtClean="0"/>
              <a:t> </a:t>
            </a:r>
            <a:r>
              <a:rPr lang="fi-FI" dirty="0" err="1" smtClean="0"/>
              <a:t>requires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O(n).  </a:t>
            </a:r>
          </a:p>
          <a:p>
            <a:endParaRPr lang="fi-FI" dirty="0" smtClean="0"/>
          </a:p>
          <a:p>
            <a:pPr>
              <a:buNone/>
            </a:pPr>
            <a:r>
              <a:rPr lang="fi-FI" dirty="0" smtClean="0"/>
              <a:t>         </a:t>
            </a:r>
          </a:p>
          <a:p>
            <a:pPr>
              <a:buNone/>
            </a:pPr>
            <a:endParaRPr lang="fi-FI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07904" y="2564904"/>
          <a:ext cx="792088" cy="326154"/>
        </p:xfrm>
        <a:graphic>
          <a:graphicData uri="http://schemas.openxmlformats.org/presentationml/2006/ole">
            <p:oleObj spid="_x0000_s16386" name="Equation" r:id="rId3" imgW="431640" imgH="177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3568" y="2996952"/>
          <a:ext cx="621027" cy="372616"/>
        </p:xfrm>
        <a:graphic>
          <a:graphicData uri="http://schemas.openxmlformats.org/presentationml/2006/ole">
            <p:oleObj spid="_x0000_s16387" name="Equation" r:id="rId4" imgW="38088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100392" y="3501008"/>
          <a:ext cx="298118" cy="271016"/>
        </p:xfrm>
        <a:graphic>
          <a:graphicData uri="http://schemas.openxmlformats.org/presentationml/2006/ole">
            <p:oleObj spid="_x0000_s16388" name="Equation" r:id="rId5" imgW="13968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Trivial </a:t>
            </a:r>
            <a:r>
              <a:rPr lang="fi-FI" dirty="0" err="1" smtClean="0"/>
              <a:t>solution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err="1" smtClean="0"/>
              <a:t>Representing</a:t>
            </a:r>
            <a:r>
              <a:rPr lang="fi-FI" dirty="0" smtClean="0"/>
              <a:t> a set as a </a:t>
            </a:r>
            <a:r>
              <a:rPr lang="fi-FI" dirty="0" err="1" smtClean="0"/>
              <a:t>table</a:t>
            </a:r>
            <a:endParaRPr lang="fi-FI" dirty="0" smtClean="0"/>
          </a:p>
          <a:p>
            <a:r>
              <a:rPr lang="fi-FI" dirty="0" err="1" smtClean="0"/>
              <a:t>union</a:t>
            </a:r>
            <a:r>
              <a:rPr lang="fi-FI" dirty="0" smtClean="0"/>
              <a:t> </a:t>
            </a:r>
            <a:r>
              <a:rPr lang="fi-FI" dirty="0" err="1" smtClean="0"/>
              <a:t>requires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O(n)</a:t>
            </a:r>
          </a:p>
          <a:p>
            <a:r>
              <a:rPr lang="fi-FI" dirty="0" err="1" smtClean="0"/>
              <a:t>findset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implemented</a:t>
            </a:r>
            <a:r>
              <a:rPr lang="fi-FI" dirty="0" smtClean="0"/>
              <a:t> in </a:t>
            </a:r>
            <a:r>
              <a:rPr lang="fi-FI" dirty="0" err="1" smtClean="0"/>
              <a:t>constant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elements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order</a:t>
            </a:r>
            <a:r>
              <a:rPr lang="fi-FI" dirty="0" smtClean="0"/>
              <a:t>, </a:t>
            </a:r>
            <a:r>
              <a:rPr lang="fi-FI" dirty="0" err="1" smtClean="0"/>
              <a:t>otherwise</a:t>
            </a:r>
            <a:r>
              <a:rPr lang="fi-FI" dirty="0" smtClean="0"/>
              <a:t> O(n)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Tree</a:t>
            </a:r>
            <a:r>
              <a:rPr lang="fi-FI" dirty="0" smtClean="0"/>
              <a:t> </a:t>
            </a:r>
            <a:r>
              <a:rPr lang="fi-FI" dirty="0" err="1" smtClean="0"/>
              <a:t>representation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Sets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represented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a </a:t>
            </a:r>
            <a:r>
              <a:rPr lang="fi-FI" dirty="0" err="1" smtClean="0"/>
              <a:t>forest</a:t>
            </a:r>
            <a:r>
              <a:rPr lang="fi-FI" dirty="0" smtClean="0"/>
              <a:t> (a single set is </a:t>
            </a:r>
            <a:r>
              <a:rPr lang="fi-FI" dirty="0" err="1" smtClean="0"/>
              <a:t>represented</a:t>
            </a:r>
            <a:r>
              <a:rPr lang="fi-FI" dirty="0" smtClean="0"/>
              <a:t> as a </a:t>
            </a:r>
            <a:r>
              <a:rPr lang="fi-FI" dirty="0" err="1" smtClean="0"/>
              <a:t>tree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choose</a:t>
            </a:r>
            <a:r>
              <a:rPr lang="fi-FI" dirty="0" smtClean="0"/>
              <a:t> the </a:t>
            </a:r>
            <a:r>
              <a:rPr lang="fi-FI" dirty="0" err="1" smtClean="0"/>
              <a:t>root</a:t>
            </a:r>
            <a:r>
              <a:rPr lang="fi-FI" dirty="0" smtClean="0"/>
              <a:t> </a:t>
            </a:r>
            <a:r>
              <a:rPr lang="fi-FI" dirty="0" err="1" smtClean="0"/>
              <a:t>node</a:t>
            </a:r>
            <a:r>
              <a:rPr lang="fi-FI" dirty="0" smtClean="0"/>
              <a:t> of a </a:t>
            </a:r>
            <a:r>
              <a:rPr lang="fi-FI" dirty="0" err="1" smtClean="0"/>
              <a:t>tree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the </a:t>
            </a:r>
            <a:r>
              <a:rPr lang="fi-FI" dirty="0" err="1" smtClean="0"/>
              <a:t>representative</a:t>
            </a:r>
            <a:r>
              <a:rPr lang="fi-FI" dirty="0" smtClean="0"/>
              <a:t> of the set</a:t>
            </a:r>
          </a:p>
          <a:p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vertex</a:t>
            </a:r>
            <a:r>
              <a:rPr lang="fi-FI" dirty="0" smtClean="0"/>
              <a:t> x is the </a:t>
            </a:r>
            <a:r>
              <a:rPr lang="fi-FI" dirty="0" err="1" smtClean="0"/>
              <a:t>root</a:t>
            </a:r>
            <a:r>
              <a:rPr lang="fi-FI" dirty="0" smtClean="0"/>
              <a:t> of the </a:t>
            </a:r>
            <a:r>
              <a:rPr lang="fi-FI" dirty="0" err="1" smtClean="0"/>
              <a:t>tree</a:t>
            </a:r>
            <a:r>
              <a:rPr lang="fi-FI" dirty="0" smtClean="0"/>
              <a:t> T, </a:t>
            </a:r>
            <a:r>
              <a:rPr lang="fi-FI" dirty="0" err="1" smtClean="0"/>
              <a:t>then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notation</a:t>
            </a:r>
            <a:r>
              <a:rPr lang="fi-FI" dirty="0" smtClean="0"/>
              <a:t> [x]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mean</a:t>
            </a:r>
            <a:r>
              <a:rPr lang="fi-FI" dirty="0" smtClean="0"/>
              <a:t> the set </a:t>
            </a:r>
            <a:r>
              <a:rPr lang="fi-FI" dirty="0" err="1" smtClean="0"/>
              <a:t>formed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the </a:t>
            </a:r>
            <a:r>
              <a:rPr lang="fi-FI" dirty="0" err="1" smtClean="0"/>
              <a:t>vertices</a:t>
            </a:r>
            <a:r>
              <a:rPr lang="fi-FI" dirty="0" smtClean="0"/>
              <a:t> of the </a:t>
            </a:r>
            <a:r>
              <a:rPr lang="fi-FI" dirty="0" err="1" smtClean="0"/>
              <a:t>tree</a:t>
            </a:r>
            <a:r>
              <a:rPr lang="fi-FI" dirty="0" smtClean="0"/>
              <a:t> T.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892</Words>
  <Application>Microsoft Office PowerPoint</Application>
  <PresentationFormat>On-screen Show (4:3)</PresentationFormat>
  <Paragraphs>134</Paragraphs>
  <Slides>35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Office Theme</vt:lpstr>
      <vt:lpstr>Kaava</vt:lpstr>
      <vt:lpstr>Equation</vt:lpstr>
      <vt:lpstr>Document</vt:lpstr>
      <vt:lpstr>Photo Editor -kuva</vt:lpstr>
      <vt:lpstr>Union-Find structure</vt:lpstr>
      <vt:lpstr>Basic set operations</vt:lpstr>
      <vt:lpstr>Union-Find structure</vt:lpstr>
      <vt:lpstr>Slide 4</vt:lpstr>
      <vt:lpstr>Trivial solution</vt:lpstr>
      <vt:lpstr>Slide 6</vt:lpstr>
      <vt:lpstr>Trivial solution</vt:lpstr>
      <vt:lpstr>Trivial solution</vt:lpstr>
      <vt:lpstr>Tree representation</vt:lpstr>
      <vt:lpstr>Slide 10</vt:lpstr>
      <vt:lpstr>Tree implementation</vt:lpstr>
      <vt:lpstr>Solutions to inbalanced trees</vt:lpstr>
      <vt:lpstr>Slide 13</vt:lpstr>
      <vt:lpstr>Time complexity</vt:lpstr>
      <vt:lpstr>Time complexity</vt:lpstr>
      <vt:lpstr>Applications</vt:lpstr>
      <vt:lpstr>Slide 17</vt:lpstr>
      <vt:lpstr>Slide 18</vt:lpstr>
      <vt:lpstr>PNN Clustering</vt:lpstr>
      <vt:lpstr>Pseudo code</vt:lpstr>
      <vt:lpstr>Example of the overall process</vt:lpstr>
      <vt:lpstr>Detailed example of the process</vt:lpstr>
      <vt:lpstr>Example - 25 Clusters</vt:lpstr>
      <vt:lpstr>Example - 24 Clusters</vt:lpstr>
      <vt:lpstr>Example - 23 Clusters</vt:lpstr>
      <vt:lpstr>Example - 22 Clusters</vt:lpstr>
      <vt:lpstr>Example - 21 Clusters</vt:lpstr>
      <vt:lpstr>Example - 20 Clusters</vt:lpstr>
      <vt:lpstr>Example - 19 Clusters</vt:lpstr>
      <vt:lpstr>Example - 18 Clusters</vt:lpstr>
      <vt:lpstr>Example - 17 Clusters</vt:lpstr>
      <vt:lpstr>Example - 16 Clusters</vt:lpstr>
      <vt:lpstr>Example - 15 Clusters</vt:lpstr>
      <vt:lpstr>Revised PNN algorithm</vt:lpstr>
      <vt:lpstr>Revised PNN algorithm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Union-Find structure</dc:title>
  <dc:creator>mmali</dc:creator>
  <cp:lastModifiedBy>Pasi</cp:lastModifiedBy>
  <cp:revision>48</cp:revision>
  <dcterms:created xsi:type="dcterms:W3CDTF">2012-10-03T08:01:22Z</dcterms:created>
  <dcterms:modified xsi:type="dcterms:W3CDTF">2012-10-12T10:52:27Z</dcterms:modified>
</cp:coreProperties>
</file>