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7027" autoAdjust="0"/>
  </p:normalViewPr>
  <p:slideViewPr>
    <p:cSldViewPr snapToGrid="0">
      <p:cViewPr varScale="1">
        <p:scale>
          <a:sx n="64" d="100"/>
          <a:sy n="64" d="100"/>
        </p:scale>
        <p:origin x="134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FA596-D2FA-43EB-937C-E565A14EFAD7}" type="datetimeFigureOut">
              <a:rPr lang="fi-FI" smtClean="0"/>
              <a:t>19.9.2018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FBE1E2-0E42-4620-A234-2D88A4A98A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1667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 ask them to count</a:t>
            </a:r>
            <a:r>
              <a:rPr lang="en-US" baseline="0" dirty="0" smtClean="0"/>
              <a:t> and stop timer when I hear correct number: 18.</a:t>
            </a:r>
          </a:p>
          <a:p>
            <a:r>
              <a:rPr lang="en-US" dirty="0" smtClean="0"/>
              <a:t>Then new item</a:t>
            </a:r>
            <a:r>
              <a:rPr lang="en-US" baseline="0" dirty="0" smtClean="0"/>
              <a:t> appears and</a:t>
            </a:r>
            <a:r>
              <a:rPr lang="en-US" dirty="0" smtClean="0"/>
              <a:t> I ask</a:t>
            </a:r>
            <a:r>
              <a:rPr lang="en-US" baseline="0" dirty="0" smtClean="0"/>
              <a:t> ‘How about now?’</a:t>
            </a:r>
          </a:p>
          <a:p>
            <a:r>
              <a:rPr lang="en-US" baseline="0" dirty="0" smtClean="0"/>
              <a:t>Discussion about how they did it…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BE1E2-0E42-4620-A234-2D88A4A98AB4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1613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Draw the A&gt;B</a:t>
            </a:r>
            <a:r>
              <a:rPr lang="en-US" baseline="0" dirty="0" smtClean="0"/>
              <a:t> and L&gt;I substitutions</a:t>
            </a:r>
          </a:p>
          <a:p>
            <a:r>
              <a:rPr lang="en-US" baseline="0" dirty="0" smtClean="0"/>
              <a:t>Define insertion G </a:t>
            </a:r>
            <a:r>
              <a:rPr lang="en-US" baseline="0" dirty="0" err="1" smtClean="0"/>
              <a:t>beween</a:t>
            </a:r>
            <a:r>
              <a:rPr lang="en-US" baseline="0" dirty="0" smtClean="0"/>
              <a:t> I and O</a:t>
            </a:r>
          </a:p>
          <a:p>
            <a:r>
              <a:rPr lang="en-US" baseline="0" dirty="0" smtClean="0"/>
              <a:t>And removal H</a:t>
            </a:r>
          </a:p>
          <a:p>
            <a:r>
              <a:rPr lang="en-US" baseline="0" dirty="0" smtClean="0"/>
              <a:t>Reuse substitution I to 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BE1E2-0E42-4620-A234-2D88A4A98AB4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528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Must mention if They are same there is </a:t>
            </a:r>
            <a:r>
              <a:rPr lang="en-US" smtClean="0"/>
              <a:t>no substitution cost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BE1E2-0E42-4620-A234-2D88A4A98AB4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89290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BE1E2-0E42-4620-A234-2D88A4A98AB4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67933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BE1E2-0E42-4620-A234-2D88A4A98AB4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69931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Edit</a:t>
            </a:r>
            <a:r>
              <a:rPr lang="en-US" baseline="0" dirty="0" smtClean="0"/>
              <a:t> distance is same as before.</a:t>
            </a:r>
          </a:p>
          <a:p>
            <a:r>
              <a:rPr lang="en-US" baseline="0" dirty="0" smtClean="0"/>
              <a:t>Counterintuitive because we added different values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BE1E2-0E42-4620-A234-2D88A4A98AB4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887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Algorithm can be written simply using recursion.</a:t>
            </a:r>
          </a:p>
          <a:p>
            <a:r>
              <a:rPr lang="en-US" dirty="0" smtClean="0"/>
              <a:t>Click</a:t>
            </a:r>
            <a:r>
              <a:rPr lang="en-US" baseline="0" dirty="0" smtClean="0"/>
              <a:t> &gt; Mention stopping criteria is necessary. </a:t>
            </a:r>
          </a:p>
          <a:p>
            <a:r>
              <a:rPr lang="en-US" baseline="0" dirty="0" smtClean="0"/>
              <a:t>Click &gt; Small discussion about return values</a:t>
            </a:r>
          </a:p>
          <a:p>
            <a:r>
              <a:rPr lang="en-US" baseline="0" dirty="0" smtClean="0"/>
              <a:t>Source code:</a:t>
            </a:r>
          </a:p>
          <a:p>
            <a:r>
              <a:rPr lang="fi-FI" dirty="0" smtClean="0"/>
              <a:t>http://cs.uef.fi/~radum/daa/dynamic_programming/edit_distance.py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BE1E2-0E42-4620-A234-2D88A4A98AB4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79564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Matrix to cache</a:t>
            </a:r>
            <a:r>
              <a:rPr lang="en-US" baseline="0" dirty="0" smtClean="0"/>
              <a:t> values</a:t>
            </a:r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BE1E2-0E42-4620-A234-2D88A4A98AB4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06029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http://cs.uef.fi/mopsi/routes/similarityApi/demo.php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BE1E2-0E42-4620-A234-2D88A4A98AB4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3022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0D2AE-C049-4BBD-9E41-BEA52835DEDB}" type="datetimeFigureOut">
              <a:rPr lang="fi-FI" smtClean="0"/>
              <a:t>19.9.2018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0F2A8-E594-4D27-8D07-0B059344FA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5640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0D2AE-C049-4BBD-9E41-BEA52835DEDB}" type="datetimeFigureOut">
              <a:rPr lang="fi-FI" smtClean="0"/>
              <a:t>19.9.2018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0F2A8-E594-4D27-8D07-0B059344FA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0898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0D2AE-C049-4BBD-9E41-BEA52835DEDB}" type="datetimeFigureOut">
              <a:rPr lang="fi-FI" smtClean="0"/>
              <a:t>19.9.2018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0F2A8-E594-4D27-8D07-0B059344FA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0317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0D2AE-C049-4BBD-9E41-BEA52835DEDB}" type="datetimeFigureOut">
              <a:rPr lang="fi-FI" smtClean="0"/>
              <a:t>19.9.2018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0F2A8-E594-4D27-8D07-0B059344FA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1293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0D2AE-C049-4BBD-9E41-BEA52835DEDB}" type="datetimeFigureOut">
              <a:rPr lang="fi-FI" smtClean="0"/>
              <a:t>19.9.2018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0F2A8-E594-4D27-8D07-0B059344FA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9588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0D2AE-C049-4BBD-9E41-BEA52835DEDB}" type="datetimeFigureOut">
              <a:rPr lang="fi-FI" smtClean="0"/>
              <a:t>19.9.2018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0F2A8-E594-4D27-8D07-0B059344FA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4959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0D2AE-C049-4BBD-9E41-BEA52835DEDB}" type="datetimeFigureOut">
              <a:rPr lang="fi-FI" smtClean="0"/>
              <a:t>19.9.2018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0F2A8-E594-4D27-8D07-0B059344FA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8673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0D2AE-C049-4BBD-9E41-BEA52835DEDB}" type="datetimeFigureOut">
              <a:rPr lang="fi-FI" smtClean="0"/>
              <a:t>19.9.2018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0F2A8-E594-4D27-8D07-0B059344FA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6213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0D2AE-C049-4BBD-9E41-BEA52835DEDB}" type="datetimeFigureOut">
              <a:rPr lang="fi-FI" smtClean="0"/>
              <a:t>19.9.2018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0F2A8-E594-4D27-8D07-0B059344FA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8312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0D2AE-C049-4BBD-9E41-BEA52835DEDB}" type="datetimeFigureOut">
              <a:rPr lang="fi-FI" smtClean="0"/>
              <a:t>19.9.2018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0F2A8-E594-4D27-8D07-0B059344FA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1238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0D2AE-C049-4BBD-9E41-BEA52835DEDB}" type="datetimeFigureOut">
              <a:rPr lang="fi-FI" smtClean="0"/>
              <a:t>19.9.2018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0F2A8-E594-4D27-8D07-0B059344FA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4398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0D2AE-C049-4BBD-9E41-BEA52835DEDB}" type="datetimeFigureOut">
              <a:rPr lang="fi-FI" smtClean="0"/>
              <a:t>19.9.2018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0F2A8-E594-4D27-8D07-0B059344FA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1098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02515"/>
            <a:ext cx="9144000" cy="2387600"/>
          </a:xfrm>
        </p:spPr>
        <p:txBody>
          <a:bodyPr/>
          <a:lstStyle/>
          <a:p>
            <a:r>
              <a:rPr lang="en-US" dirty="0" smtClean="0"/>
              <a:t>Dynamic Programming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 smtClean="0"/>
              <a:t>in a nutshell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411386"/>
            <a:ext cx="9144000" cy="1038052"/>
          </a:xfrm>
        </p:spPr>
        <p:txBody>
          <a:bodyPr/>
          <a:lstStyle/>
          <a:p>
            <a:r>
              <a:rPr lang="en-US" dirty="0" smtClean="0"/>
              <a:t>Radu Mariescu-Istodor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24.9.2018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312762" y="2733472"/>
            <a:ext cx="1566477" cy="1811584"/>
            <a:chOff x="9773707" y="3234154"/>
            <a:chExt cx="2756959" cy="3188341"/>
          </a:xfrm>
        </p:grpSpPr>
        <p:pic>
          <p:nvPicPr>
            <p:cNvPr id="1028" name="Picture 4" descr="Image result for nutshell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9109"/>
            <a:stretch/>
          </p:blipFill>
          <p:spPr bwMode="auto">
            <a:xfrm>
              <a:off x="9773707" y="3234154"/>
              <a:ext cx="2756959" cy="318834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78040" y="3258292"/>
              <a:ext cx="2551028" cy="2041841"/>
            </a:xfrm>
            <a:prstGeom prst="rect">
              <a:avLst/>
            </a:prstGeom>
            <a:effectLst>
              <a:glow rad="177800">
                <a:schemeClr val="bg1">
                  <a:alpha val="69000"/>
                </a:schemeClr>
              </a:glow>
            </a:effectLst>
          </p:spPr>
        </p:pic>
      </p:grpSp>
    </p:spTree>
    <p:extLst>
      <p:ext uri="{BB962C8B-B14F-4D97-AF65-F5344CB8AC3E}">
        <p14:creationId xmlns:p14="http://schemas.microsoft.com/office/powerpoint/2010/main" val="169746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</a:t>
            </a:r>
            <a:r>
              <a:rPr lang="en-US" dirty="0" err="1"/>
              <a:t>subproblems</a:t>
            </a:r>
            <a:endParaRPr lang="fi-FI" dirty="0"/>
          </a:p>
        </p:txBody>
      </p:sp>
      <p:sp>
        <p:nvSpPr>
          <p:cNvPr id="5" name="TextBox 4"/>
          <p:cNvSpPr txBox="1"/>
          <p:nvPr/>
        </p:nvSpPr>
        <p:spPr>
          <a:xfrm>
            <a:off x="-2337918" y="2521528"/>
            <a:ext cx="1288846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ACTA-GGATTACGGGCCCGCTAC  </a:t>
            </a:r>
            <a:endParaRPr lang="fi-FI" sz="6600" b="1" dirty="0">
              <a:solidFill>
                <a:srgbClr val="0000FF"/>
              </a:solidFill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337918" y="3588328"/>
            <a:ext cx="1288846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ACTACG-ATTA---G-CC-CTA-T </a:t>
            </a:r>
            <a:endParaRPr lang="fi-FI" sz="6600" b="1" dirty="0">
              <a:solidFill>
                <a:srgbClr val="0000FF"/>
              </a:solidFill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530250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34988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053940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063416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568151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583348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8088086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8592824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-2014041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-1509120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-1004199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-499278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10564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520406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025327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-2479964" y="2618509"/>
            <a:ext cx="13743710" cy="1925782"/>
          </a:xfrm>
          <a:custGeom>
            <a:avLst/>
            <a:gdLst>
              <a:gd name="connsiteX0" fmla="*/ 0 w 12538364"/>
              <a:gd name="connsiteY0" fmla="*/ 320970 h 1925782"/>
              <a:gd name="connsiteX1" fmla="*/ 320970 w 12538364"/>
              <a:gd name="connsiteY1" fmla="*/ 0 h 1925782"/>
              <a:gd name="connsiteX2" fmla="*/ 12217394 w 12538364"/>
              <a:gd name="connsiteY2" fmla="*/ 0 h 1925782"/>
              <a:gd name="connsiteX3" fmla="*/ 12538364 w 12538364"/>
              <a:gd name="connsiteY3" fmla="*/ 320970 h 1925782"/>
              <a:gd name="connsiteX4" fmla="*/ 12538364 w 12538364"/>
              <a:gd name="connsiteY4" fmla="*/ 1604812 h 1925782"/>
              <a:gd name="connsiteX5" fmla="*/ 12217394 w 12538364"/>
              <a:gd name="connsiteY5" fmla="*/ 1925782 h 1925782"/>
              <a:gd name="connsiteX6" fmla="*/ 320970 w 12538364"/>
              <a:gd name="connsiteY6" fmla="*/ 1925782 h 1925782"/>
              <a:gd name="connsiteX7" fmla="*/ 0 w 12538364"/>
              <a:gd name="connsiteY7" fmla="*/ 1604812 h 1925782"/>
              <a:gd name="connsiteX8" fmla="*/ 0 w 12538364"/>
              <a:gd name="connsiteY8" fmla="*/ 320970 h 1925782"/>
              <a:gd name="connsiteX0" fmla="*/ 0 w 13563600"/>
              <a:gd name="connsiteY0" fmla="*/ 320970 h 1925782"/>
              <a:gd name="connsiteX1" fmla="*/ 320970 w 13563600"/>
              <a:gd name="connsiteY1" fmla="*/ 0 h 1925782"/>
              <a:gd name="connsiteX2" fmla="*/ 12217394 w 13563600"/>
              <a:gd name="connsiteY2" fmla="*/ 0 h 1925782"/>
              <a:gd name="connsiteX3" fmla="*/ 13563600 w 13563600"/>
              <a:gd name="connsiteY3" fmla="*/ 334824 h 1925782"/>
              <a:gd name="connsiteX4" fmla="*/ 12538364 w 13563600"/>
              <a:gd name="connsiteY4" fmla="*/ 1604812 h 1925782"/>
              <a:gd name="connsiteX5" fmla="*/ 12217394 w 13563600"/>
              <a:gd name="connsiteY5" fmla="*/ 1925782 h 1925782"/>
              <a:gd name="connsiteX6" fmla="*/ 320970 w 13563600"/>
              <a:gd name="connsiteY6" fmla="*/ 1925782 h 1925782"/>
              <a:gd name="connsiteX7" fmla="*/ 0 w 13563600"/>
              <a:gd name="connsiteY7" fmla="*/ 1604812 h 1925782"/>
              <a:gd name="connsiteX8" fmla="*/ 0 w 13563600"/>
              <a:gd name="connsiteY8" fmla="*/ 320970 h 1925782"/>
              <a:gd name="connsiteX0" fmla="*/ 0 w 13563600"/>
              <a:gd name="connsiteY0" fmla="*/ 320970 h 1925782"/>
              <a:gd name="connsiteX1" fmla="*/ 320970 w 13563600"/>
              <a:gd name="connsiteY1" fmla="*/ 0 h 1925782"/>
              <a:gd name="connsiteX2" fmla="*/ 13256485 w 13563600"/>
              <a:gd name="connsiteY2" fmla="*/ 13855 h 1925782"/>
              <a:gd name="connsiteX3" fmla="*/ 13563600 w 13563600"/>
              <a:gd name="connsiteY3" fmla="*/ 334824 h 1925782"/>
              <a:gd name="connsiteX4" fmla="*/ 12538364 w 13563600"/>
              <a:gd name="connsiteY4" fmla="*/ 1604812 h 1925782"/>
              <a:gd name="connsiteX5" fmla="*/ 12217394 w 13563600"/>
              <a:gd name="connsiteY5" fmla="*/ 1925782 h 1925782"/>
              <a:gd name="connsiteX6" fmla="*/ 320970 w 13563600"/>
              <a:gd name="connsiteY6" fmla="*/ 1925782 h 1925782"/>
              <a:gd name="connsiteX7" fmla="*/ 0 w 13563600"/>
              <a:gd name="connsiteY7" fmla="*/ 1604812 h 1925782"/>
              <a:gd name="connsiteX8" fmla="*/ 0 w 13563600"/>
              <a:gd name="connsiteY8" fmla="*/ 320970 h 1925782"/>
              <a:gd name="connsiteX0" fmla="*/ 0 w 13743710"/>
              <a:gd name="connsiteY0" fmla="*/ 320970 h 1925782"/>
              <a:gd name="connsiteX1" fmla="*/ 320970 w 13743710"/>
              <a:gd name="connsiteY1" fmla="*/ 0 h 1925782"/>
              <a:gd name="connsiteX2" fmla="*/ 13256485 w 13743710"/>
              <a:gd name="connsiteY2" fmla="*/ 13855 h 1925782"/>
              <a:gd name="connsiteX3" fmla="*/ 13743710 w 13743710"/>
              <a:gd name="connsiteY3" fmla="*/ 307115 h 1925782"/>
              <a:gd name="connsiteX4" fmla="*/ 12538364 w 13743710"/>
              <a:gd name="connsiteY4" fmla="*/ 1604812 h 1925782"/>
              <a:gd name="connsiteX5" fmla="*/ 12217394 w 13743710"/>
              <a:gd name="connsiteY5" fmla="*/ 1925782 h 1925782"/>
              <a:gd name="connsiteX6" fmla="*/ 320970 w 13743710"/>
              <a:gd name="connsiteY6" fmla="*/ 1925782 h 1925782"/>
              <a:gd name="connsiteX7" fmla="*/ 0 w 13743710"/>
              <a:gd name="connsiteY7" fmla="*/ 1604812 h 1925782"/>
              <a:gd name="connsiteX8" fmla="*/ 0 w 13743710"/>
              <a:gd name="connsiteY8" fmla="*/ 320970 h 1925782"/>
              <a:gd name="connsiteX0" fmla="*/ 0 w 13743710"/>
              <a:gd name="connsiteY0" fmla="*/ 320970 h 1925782"/>
              <a:gd name="connsiteX1" fmla="*/ 320970 w 13743710"/>
              <a:gd name="connsiteY1" fmla="*/ 0 h 1925782"/>
              <a:gd name="connsiteX2" fmla="*/ 13408885 w 13743710"/>
              <a:gd name="connsiteY2" fmla="*/ 13855 h 1925782"/>
              <a:gd name="connsiteX3" fmla="*/ 13743710 w 13743710"/>
              <a:gd name="connsiteY3" fmla="*/ 307115 h 1925782"/>
              <a:gd name="connsiteX4" fmla="*/ 12538364 w 13743710"/>
              <a:gd name="connsiteY4" fmla="*/ 1604812 h 1925782"/>
              <a:gd name="connsiteX5" fmla="*/ 12217394 w 13743710"/>
              <a:gd name="connsiteY5" fmla="*/ 1925782 h 1925782"/>
              <a:gd name="connsiteX6" fmla="*/ 320970 w 13743710"/>
              <a:gd name="connsiteY6" fmla="*/ 1925782 h 1925782"/>
              <a:gd name="connsiteX7" fmla="*/ 0 w 13743710"/>
              <a:gd name="connsiteY7" fmla="*/ 1604812 h 1925782"/>
              <a:gd name="connsiteX8" fmla="*/ 0 w 13743710"/>
              <a:gd name="connsiteY8" fmla="*/ 320970 h 1925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743710" h="1925782">
                <a:moveTo>
                  <a:pt x="0" y="320970"/>
                </a:moveTo>
                <a:cubicBezTo>
                  <a:pt x="0" y="143703"/>
                  <a:pt x="143703" y="0"/>
                  <a:pt x="320970" y="0"/>
                </a:cubicBezTo>
                <a:lnTo>
                  <a:pt x="13408885" y="13855"/>
                </a:lnTo>
                <a:cubicBezTo>
                  <a:pt x="13586152" y="13855"/>
                  <a:pt x="13743710" y="129848"/>
                  <a:pt x="13743710" y="307115"/>
                </a:cubicBezTo>
                <a:cubicBezTo>
                  <a:pt x="13743710" y="735062"/>
                  <a:pt x="12538364" y="1176865"/>
                  <a:pt x="12538364" y="1604812"/>
                </a:cubicBezTo>
                <a:cubicBezTo>
                  <a:pt x="12538364" y="1782079"/>
                  <a:pt x="12394661" y="1925782"/>
                  <a:pt x="12217394" y="1925782"/>
                </a:cubicBezTo>
                <a:lnTo>
                  <a:pt x="320970" y="1925782"/>
                </a:lnTo>
                <a:cubicBezTo>
                  <a:pt x="143703" y="1925782"/>
                  <a:pt x="0" y="1782079"/>
                  <a:pt x="0" y="1604812"/>
                </a:cubicBezTo>
                <a:lnTo>
                  <a:pt x="0" y="32097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9836728" y="3380509"/>
            <a:ext cx="401782" cy="37407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355274" y="1828800"/>
            <a:ext cx="45806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Edit distance = 41</a:t>
            </a:r>
            <a:endParaRPr lang="fi-FI" sz="4800" dirty="0"/>
          </a:p>
        </p:txBody>
      </p:sp>
      <p:sp>
        <p:nvSpPr>
          <p:cNvPr id="33" name="TextBox 32"/>
          <p:cNvSpPr txBox="1"/>
          <p:nvPr/>
        </p:nvSpPr>
        <p:spPr>
          <a:xfrm>
            <a:off x="10380534" y="2521528"/>
            <a:ext cx="69281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T</a:t>
            </a:r>
            <a:endParaRPr lang="fi-FI" sz="6600" b="1" dirty="0">
              <a:solidFill>
                <a:srgbClr val="0000FF"/>
              </a:solidFill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380534" y="3588328"/>
            <a:ext cx="69281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A</a:t>
            </a:r>
            <a:endParaRPr lang="fi-FI" sz="6600" b="1" dirty="0">
              <a:solidFill>
                <a:srgbClr val="0000FF"/>
              </a:solidFill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523032" y="4682836"/>
            <a:ext cx="17075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42 + </a:t>
            </a:r>
            <a:r>
              <a:rPr lang="en-US" sz="4800" dirty="0" smtClean="0">
                <a:solidFill>
                  <a:srgbClr val="0000FF"/>
                </a:solidFill>
              </a:rPr>
              <a:t>1</a:t>
            </a:r>
            <a:endParaRPr lang="fi-FI" sz="4800" dirty="0">
              <a:solidFill>
                <a:srgbClr val="0000FF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523032" y="5306293"/>
            <a:ext cx="17075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43 + </a:t>
            </a:r>
            <a:r>
              <a:rPr lang="en-US" sz="4800" dirty="0" smtClean="0">
                <a:solidFill>
                  <a:srgbClr val="0000FF"/>
                </a:solidFill>
              </a:rPr>
              <a:t>1</a:t>
            </a:r>
            <a:endParaRPr lang="fi-FI" sz="4800" dirty="0">
              <a:solidFill>
                <a:srgbClr val="0000FF"/>
              </a:solidFill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2355273" y="4849095"/>
            <a:ext cx="5098468" cy="1745673"/>
            <a:chOff x="2355273" y="4849095"/>
            <a:chExt cx="5098468" cy="1745673"/>
          </a:xfrm>
        </p:grpSpPr>
        <p:sp>
          <p:nvSpPr>
            <p:cNvPr id="38" name="TextBox 37"/>
            <p:cNvSpPr txBox="1"/>
            <p:nvPr/>
          </p:nvSpPr>
          <p:spPr>
            <a:xfrm>
              <a:off x="2355273" y="5278584"/>
              <a:ext cx="505196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dirty="0" smtClean="0">
                  <a:solidFill>
                    <a:srgbClr val="0000FF"/>
                  </a:solidFill>
                </a:rPr>
                <a:t>Edit distance = min </a:t>
              </a:r>
              <a:endParaRPr lang="fi-FI" sz="4800" dirty="0">
                <a:solidFill>
                  <a:srgbClr val="0000FF"/>
                </a:solidFill>
              </a:endParaRPr>
            </a:p>
          </p:txBody>
        </p:sp>
        <p:sp>
          <p:nvSpPr>
            <p:cNvPr id="22" name="Left Brace 21"/>
            <p:cNvSpPr/>
            <p:nvPr/>
          </p:nvSpPr>
          <p:spPr>
            <a:xfrm>
              <a:off x="7273632" y="4849095"/>
              <a:ext cx="180109" cy="1745673"/>
            </a:xfrm>
            <a:prstGeom prst="leftBrace">
              <a:avLst/>
            </a:prstGeom>
            <a:ln w="38100" cap="rnd">
              <a:solidFill>
                <a:srgbClr val="0000FF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7523032" y="5929749"/>
            <a:ext cx="4050430" cy="830997"/>
            <a:chOff x="7523032" y="5929749"/>
            <a:chExt cx="4050430" cy="830997"/>
          </a:xfrm>
        </p:grpSpPr>
        <p:sp>
          <p:nvSpPr>
            <p:cNvPr id="37" name="TextBox 36"/>
            <p:cNvSpPr txBox="1"/>
            <p:nvPr/>
          </p:nvSpPr>
          <p:spPr>
            <a:xfrm>
              <a:off x="7523032" y="5929749"/>
              <a:ext cx="170751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dirty="0" smtClean="0"/>
                <a:t>41 + </a:t>
              </a:r>
              <a:r>
                <a:rPr lang="en-US" sz="4800" dirty="0" smtClean="0">
                  <a:solidFill>
                    <a:srgbClr val="0000FF"/>
                  </a:solidFill>
                </a:rPr>
                <a:t>1</a:t>
              </a:r>
              <a:endParaRPr lang="fi-FI" sz="4800" dirty="0">
                <a:solidFill>
                  <a:srgbClr val="0000FF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9906018" y="6040588"/>
              <a:ext cx="166744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0000FF"/>
                  </a:solidFill>
                </a:rPr>
                <a:t>insertion</a:t>
              </a:r>
              <a:endParaRPr lang="fi-FI" sz="3200" dirty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0414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</a:t>
            </a:r>
            <a:r>
              <a:rPr lang="en-US" dirty="0" err="1"/>
              <a:t>subproblems</a:t>
            </a:r>
            <a:endParaRPr lang="fi-FI" dirty="0"/>
          </a:p>
        </p:txBody>
      </p:sp>
      <p:sp>
        <p:nvSpPr>
          <p:cNvPr id="5" name="TextBox 4"/>
          <p:cNvSpPr txBox="1"/>
          <p:nvPr/>
        </p:nvSpPr>
        <p:spPr>
          <a:xfrm>
            <a:off x="-2337918" y="2521528"/>
            <a:ext cx="1288846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ACTA-GGATTACGGGCCCGCTAC  </a:t>
            </a:r>
            <a:endParaRPr lang="fi-FI" sz="6600" b="1" dirty="0">
              <a:solidFill>
                <a:srgbClr val="0000FF"/>
              </a:solidFill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337918" y="3588328"/>
            <a:ext cx="1288846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ACTACG-ATTA---G-CC-CTA-T </a:t>
            </a:r>
            <a:endParaRPr lang="fi-FI" sz="6600" b="1" dirty="0">
              <a:solidFill>
                <a:srgbClr val="0000FF"/>
              </a:solidFill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530250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34988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053940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063416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568151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583348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8088086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8592824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-2014041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-1509120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-1004199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-499278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10564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520406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025327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9230603" y="2521528"/>
            <a:ext cx="69281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T</a:t>
            </a:r>
            <a:endParaRPr lang="fi-FI" sz="6600" b="1" dirty="0">
              <a:solidFill>
                <a:srgbClr val="0000FF"/>
              </a:solidFill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380534" y="3588328"/>
            <a:ext cx="69281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A</a:t>
            </a:r>
            <a:endParaRPr lang="fi-FI" sz="6600" b="1" dirty="0">
              <a:solidFill>
                <a:srgbClr val="0000FF"/>
              </a:solidFill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9576498" y="339112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0380534" y="2521528"/>
            <a:ext cx="69281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-</a:t>
            </a:r>
            <a:endParaRPr lang="fi-FI" sz="6600" b="1" dirty="0">
              <a:solidFill>
                <a:srgbClr val="0000FF"/>
              </a:solidFill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523032" y="4682836"/>
            <a:ext cx="17075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42 + </a:t>
            </a:r>
            <a:r>
              <a:rPr lang="en-US" sz="4800" dirty="0" smtClean="0">
                <a:solidFill>
                  <a:srgbClr val="0000FF"/>
                </a:solidFill>
              </a:rPr>
              <a:t>1</a:t>
            </a:r>
            <a:endParaRPr lang="fi-FI" sz="4800" dirty="0">
              <a:solidFill>
                <a:srgbClr val="0000FF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523032" y="5306293"/>
            <a:ext cx="17075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43 + </a:t>
            </a:r>
            <a:r>
              <a:rPr lang="en-US" sz="4800" dirty="0" smtClean="0">
                <a:solidFill>
                  <a:srgbClr val="0000FF"/>
                </a:solidFill>
              </a:rPr>
              <a:t>1</a:t>
            </a:r>
            <a:endParaRPr lang="fi-FI" sz="4800" dirty="0">
              <a:solidFill>
                <a:srgbClr val="0000FF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523032" y="5929749"/>
            <a:ext cx="17075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41 + </a:t>
            </a:r>
            <a:r>
              <a:rPr lang="en-US" sz="4800" dirty="0" smtClean="0">
                <a:solidFill>
                  <a:srgbClr val="0000FF"/>
                </a:solidFill>
              </a:rPr>
              <a:t>1</a:t>
            </a:r>
            <a:endParaRPr lang="fi-FI" sz="4800" dirty="0">
              <a:solidFill>
                <a:srgbClr val="0000FF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355273" y="5278584"/>
            <a:ext cx="83541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</a:rPr>
              <a:t>Edit distance = min                = 42 </a:t>
            </a:r>
            <a:endParaRPr lang="fi-FI" sz="4800" dirty="0">
              <a:solidFill>
                <a:srgbClr val="0000FF"/>
              </a:solidFill>
            </a:endParaRPr>
          </a:p>
        </p:txBody>
      </p:sp>
      <p:sp>
        <p:nvSpPr>
          <p:cNvPr id="44" name="Left Brace 43"/>
          <p:cNvSpPr/>
          <p:nvPr/>
        </p:nvSpPr>
        <p:spPr>
          <a:xfrm>
            <a:off x="7273632" y="4849095"/>
            <a:ext cx="180109" cy="1745673"/>
          </a:xfrm>
          <a:prstGeom prst="leftBrace">
            <a:avLst/>
          </a:prstGeom>
          <a:ln w="38100" cap="rnd">
            <a:solidFill>
              <a:srgbClr val="0000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802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Algorithm</a:t>
            </a:r>
            <a:endParaRPr lang="fi-FI" dirty="0"/>
          </a:p>
        </p:txBody>
      </p:sp>
      <p:sp>
        <p:nvSpPr>
          <p:cNvPr id="13" name="Rectangle 12"/>
          <p:cNvSpPr/>
          <p:nvPr/>
        </p:nvSpPr>
        <p:spPr>
          <a:xfrm>
            <a:off x="917709" y="2290323"/>
            <a:ext cx="739832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if m = 0</a:t>
            </a:r>
            <a:r>
              <a:rPr lang="fi-FI" sz="28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return n</a:t>
            </a:r>
          </a:p>
          <a:p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if n = 0</a:t>
            </a:r>
          </a:p>
          <a:p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 return m</a:t>
            </a:r>
            <a:endParaRPr lang="fi-FI" sz="2800" dirty="0" smtClean="0">
              <a:latin typeface="Courier New" panose="02070309020205020404" pitchFamily="49" charset="0"/>
              <a:cs typeface="Courier New" panose="02070309020205020404" pitchFamily="49" charset="0"/>
              <a:sym typeface="Wingdings" panose="05000000000000000000" pitchFamily="2" charset="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2560" y="1702870"/>
            <a:ext cx="55547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edit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 a[1..m], b[1..n] )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32051" y="1037230"/>
            <a:ext cx="11432069" cy="3061169"/>
            <a:chOff x="523370" y="1037230"/>
            <a:chExt cx="11432069" cy="3061169"/>
          </a:xfrm>
        </p:grpSpPr>
        <p:grpSp>
          <p:nvGrpSpPr>
            <p:cNvPr id="15" name="Group 14"/>
            <p:cNvGrpSpPr/>
            <p:nvPr/>
          </p:nvGrpSpPr>
          <p:grpSpPr>
            <a:xfrm>
              <a:off x="7110484" y="1037230"/>
              <a:ext cx="4844955" cy="1119116"/>
              <a:chOff x="7519917" y="1269242"/>
              <a:chExt cx="4844955" cy="1119116"/>
            </a:xfrm>
          </p:grpSpPr>
          <p:sp>
            <p:nvSpPr>
              <p:cNvPr id="12" name="Diamond 11"/>
              <p:cNvSpPr/>
              <p:nvPr/>
            </p:nvSpPr>
            <p:spPr>
              <a:xfrm>
                <a:off x="7519917" y="1269242"/>
                <a:ext cx="4844955" cy="1119116"/>
              </a:xfrm>
              <a:prstGeom prst="diamon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8122896" y="1564624"/>
                <a:ext cx="37385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 smtClean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a[m] = b[n] </a:t>
                </a:r>
                <a:r>
                  <a:rPr lang="en-US" sz="2800" dirty="0" smtClean="0">
                    <a:sym typeface="Wingdings" panose="05000000000000000000" pitchFamily="2" charset="2"/>
                  </a:rPr>
                  <a:t>or not </a:t>
                </a:r>
                <a:endParaRPr lang="fi-FI" sz="2800" dirty="0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523370" y="2713358"/>
              <a:ext cx="10958945" cy="1385041"/>
              <a:chOff x="1233054" y="4241907"/>
              <a:chExt cx="10958945" cy="1385041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4793672" y="4241953"/>
                <a:ext cx="7398327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 smtClean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edit( a[1</a:t>
                </a:r>
                <a:r>
                  <a:rPr lang="en-US" sz="2800" dirty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..m-1], b[1..n-1</a:t>
                </a:r>
                <a:r>
                  <a:rPr lang="en-US" sz="2800" dirty="0" smtClean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]) </a:t>
                </a:r>
                <a:r>
                  <a:rPr lang="en-US" sz="2800" dirty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+ </a:t>
                </a:r>
                <a:r>
                  <a:rPr lang="en-US" sz="2800" b="1" dirty="0" smtClean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0/1</a:t>
                </a:r>
              </a:p>
              <a:p>
                <a:r>
                  <a:rPr lang="en-US" sz="2800" dirty="0" smtClean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edit( a[1</a:t>
                </a:r>
                <a:r>
                  <a:rPr lang="en-US" sz="2800" dirty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..m-1], b[1..n</a:t>
                </a:r>
                <a:r>
                  <a:rPr lang="en-US" sz="2800" dirty="0" smtClean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]  ) </a:t>
                </a:r>
                <a:r>
                  <a:rPr lang="en-US" sz="2800" dirty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+ 1 </a:t>
                </a:r>
                <a:endParaRPr lang="en-US" sz="2800" dirty="0" smtClean="0">
                  <a:latin typeface="Courier New" panose="02070309020205020404" pitchFamily="49" charset="0"/>
                  <a:cs typeface="Courier New" panose="02070309020205020404" pitchFamily="49" charset="0"/>
                  <a:sym typeface="Wingdings" panose="05000000000000000000" pitchFamily="2" charset="2"/>
                </a:endParaRPr>
              </a:p>
              <a:p>
                <a:r>
                  <a:rPr lang="en-US" sz="2800" dirty="0" smtClean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edit( a[1</a:t>
                </a:r>
                <a:r>
                  <a:rPr lang="en-US" sz="2800" dirty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..m</a:t>
                </a:r>
                <a:r>
                  <a:rPr lang="en-US" sz="2800" dirty="0" smtClean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]  , b[1</a:t>
                </a:r>
                <a:r>
                  <a:rPr lang="en-US" sz="2800" dirty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..n-1</a:t>
                </a:r>
                <a:r>
                  <a:rPr lang="en-US" sz="2800" dirty="0" smtClean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]) </a:t>
                </a:r>
                <a:r>
                  <a:rPr lang="en-US" sz="2800" dirty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+ </a:t>
                </a:r>
                <a:r>
                  <a:rPr lang="en-US" sz="2800" dirty="0" smtClean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1 </a:t>
                </a:r>
                <a:endParaRPr lang="fi-FI" sz="28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233054" y="4241907"/>
                <a:ext cx="6096000" cy="95410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endParaRPr lang="en-US" sz="28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sz="2800" dirty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	return min</a:t>
                </a:r>
                <a:endParaRPr lang="fi-FI" sz="28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11" name="Left Brace 10"/>
              <p:cNvSpPr/>
              <p:nvPr/>
            </p:nvSpPr>
            <p:spPr>
              <a:xfrm>
                <a:off x="4570478" y="4337824"/>
                <a:ext cx="180109" cy="1217714"/>
              </a:xfrm>
              <a:prstGeom prst="leftBrace">
                <a:avLst/>
              </a:prstGeom>
              <a:ln w="28575" cap="rnd">
                <a:solidFill>
                  <a:schemeClr val="tx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</p:grpSp>
        <p:cxnSp>
          <p:nvCxnSpPr>
            <p:cNvPr id="17" name="Straight Arrow Connector 16"/>
            <p:cNvCxnSpPr>
              <a:stCxn id="12" idx="2"/>
            </p:cNvCxnSpPr>
            <p:nvPr/>
          </p:nvCxnSpPr>
          <p:spPr>
            <a:xfrm>
              <a:off x="9532962" y="2156346"/>
              <a:ext cx="1153235" cy="58685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8"/>
          <p:cNvSpPr/>
          <p:nvPr/>
        </p:nvSpPr>
        <p:spPr>
          <a:xfrm>
            <a:off x="6550923" y="832513"/>
            <a:ext cx="5308979" cy="19516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2755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44444E-6 L -4.16667E-6 0.2208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878217" y="4704648"/>
            <a:ext cx="12896921" cy="1986831"/>
            <a:chOff x="878217" y="3189743"/>
            <a:chExt cx="12896921" cy="1986831"/>
          </a:xfrm>
        </p:grpSpPr>
        <p:grpSp>
          <p:nvGrpSpPr>
            <p:cNvPr id="22" name="Group 21"/>
            <p:cNvGrpSpPr/>
            <p:nvPr/>
          </p:nvGrpSpPr>
          <p:grpSpPr>
            <a:xfrm>
              <a:off x="878217" y="3791579"/>
              <a:ext cx="12896921" cy="1384995"/>
              <a:chOff x="154887" y="3859815"/>
              <a:chExt cx="12896921" cy="1384995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5653481" y="3859815"/>
                <a:ext cx="7398327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 err="1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d</a:t>
                </a:r>
                <a:r>
                  <a:rPr lang="en-US" sz="2800" dirty="0" err="1" smtClean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ist</a:t>
                </a:r>
                <a:r>
                  <a:rPr lang="en-US" sz="2800" dirty="0" smtClean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[row-1][col-1] + </a:t>
                </a:r>
                <a:r>
                  <a:rPr lang="en-US" sz="2800" b="1" dirty="0" smtClean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0/1</a:t>
                </a:r>
              </a:p>
              <a:p>
                <a:r>
                  <a:rPr lang="en-US" sz="2800" dirty="0" err="1" smtClean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dist</a:t>
                </a:r>
                <a:r>
                  <a:rPr lang="en-US" sz="2800" dirty="0" smtClean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[row-1][col]   + 1 </a:t>
                </a:r>
              </a:p>
              <a:p>
                <a:r>
                  <a:rPr lang="en-US" sz="2800" dirty="0" err="1" smtClean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dist</a:t>
                </a:r>
                <a:r>
                  <a:rPr lang="en-US" sz="2800" dirty="0" smtClean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[row]  [col-1] + 1 </a:t>
                </a:r>
                <a:endParaRPr lang="fi-FI" sz="28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154887" y="3900713"/>
                <a:ext cx="6096000" cy="95410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endParaRPr lang="en-US" sz="28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sz="2800" dirty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	</a:t>
                </a:r>
                <a:r>
                  <a:rPr lang="en-US" sz="2800" dirty="0" err="1" smtClean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dist</a:t>
                </a:r>
                <a:r>
                  <a:rPr lang="en-US" sz="2800" dirty="0" smtClean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[row][col] min</a:t>
                </a:r>
                <a:endParaRPr lang="fi-FI" sz="28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26" name="Left Brace 25"/>
              <p:cNvSpPr/>
              <p:nvPr/>
            </p:nvSpPr>
            <p:spPr>
              <a:xfrm>
                <a:off x="5430287" y="3955686"/>
                <a:ext cx="180109" cy="1217714"/>
              </a:xfrm>
              <a:prstGeom prst="leftBrace">
                <a:avLst/>
              </a:prstGeom>
              <a:ln w="28575" cap="rnd">
                <a:solidFill>
                  <a:schemeClr val="tx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</p:grpSp>
        <p:sp>
          <p:nvSpPr>
            <p:cNvPr id="3" name="Rectangle 2"/>
            <p:cNvSpPr/>
            <p:nvPr/>
          </p:nvSpPr>
          <p:spPr>
            <a:xfrm>
              <a:off x="934823" y="3189743"/>
              <a:ext cx="4616970" cy="138499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latin typeface="Courier New" panose="02070309020205020404" pitchFamily="49" charset="0"/>
                  <a:cs typeface="Courier New" panose="02070309020205020404" pitchFamily="49" charset="0"/>
                  <a:sym typeface="Wingdings" panose="05000000000000000000" pitchFamily="2" charset="2"/>
                </a:rPr>
                <a:t>for col  1 to m+1</a:t>
              </a:r>
            </a:p>
            <a:p>
              <a:r>
                <a:rPr lang="en-US" sz="2800" dirty="0" smtClean="0">
                  <a:latin typeface="Courier New" panose="02070309020205020404" pitchFamily="49" charset="0"/>
                  <a:cs typeface="Courier New" panose="02070309020205020404" pitchFamily="49" charset="0"/>
                  <a:sym typeface="Wingdings" panose="05000000000000000000" pitchFamily="2" charset="2"/>
                </a:rPr>
                <a:t>  for row  1 to n+1</a:t>
              </a:r>
              <a:endParaRPr lang="fi-FI" sz="2800" dirty="0" smtClean="0"/>
            </a:p>
            <a:p>
              <a:endParaRPr lang="fi-FI" sz="2800" dirty="0"/>
            </a:p>
          </p:txBody>
        </p:sp>
      </p:grpSp>
      <p:sp>
        <p:nvSpPr>
          <p:cNvPr id="33" name="Rectangle 32"/>
          <p:cNvSpPr/>
          <p:nvPr/>
        </p:nvSpPr>
        <p:spPr>
          <a:xfrm>
            <a:off x="1064523" y="4694830"/>
            <a:ext cx="10754438" cy="2060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Rectangle 29"/>
          <p:cNvSpPr/>
          <p:nvPr/>
        </p:nvSpPr>
        <p:spPr>
          <a:xfrm>
            <a:off x="6823882" y="1213967"/>
            <a:ext cx="3589360" cy="378565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fi-FI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B I O R H Y T H M</a:t>
            </a:r>
          </a:p>
          <a:p>
            <a:endParaRPr lang="fi-FI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b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b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b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b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</a:p>
          <a:p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</a:t>
            </a:r>
            <a:b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endParaRPr lang="fi-FI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Programming Algorithm</a:t>
            </a:r>
            <a:endParaRPr lang="fi-FI" dirty="0"/>
          </a:p>
        </p:txBody>
      </p:sp>
      <p:sp>
        <p:nvSpPr>
          <p:cNvPr id="10" name="Rectangle 9"/>
          <p:cNvSpPr/>
          <p:nvPr/>
        </p:nvSpPr>
        <p:spPr>
          <a:xfrm>
            <a:off x="7121858" y="1825842"/>
            <a:ext cx="3255818" cy="31700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0 1 2 3 4 5 6 7 8 9</a:t>
            </a: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</a:t>
            </a: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</a:t>
            </a: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 </a:t>
            </a: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 </a:t>
            </a: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 </a:t>
            </a: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 </a:t>
            </a: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9 </a:t>
            </a:r>
          </a:p>
        </p:txBody>
      </p:sp>
      <p:sp>
        <p:nvSpPr>
          <p:cNvPr id="5" name="Rectangle 4"/>
          <p:cNvSpPr/>
          <p:nvPr/>
        </p:nvSpPr>
        <p:spPr>
          <a:xfrm>
            <a:off x="7121858" y="1825841"/>
            <a:ext cx="3255818" cy="163121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0 1 2 3 4 5 6 7 8 9</a:t>
            </a: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1 1 2 3 4 5 6 7 8 9</a:t>
            </a: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2 2 2 3 4 5 6 7 8 9</a:t>
            </a: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3 3 3 3 4 5 6 7 8 9</a:t>
            </a: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4 4 4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2560" y="1702870"/>
            <a:ext cx="55547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edit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 a[1..m], b[1..n] 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37098" y="2332209"/>
            <a:ext cx="4616970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dist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   [m] × [n] </a:t>
            </a:r>
          </a:p>
          <a:p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for col  1 to m+1</a:t>
            </a:r>
          </a:p>
          <a:p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dist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[0][col]  col</a:t>
            </a:r>
          </a:p>
          <a:p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for row  1 to n+1</a:t>
            </a:r>
          </a:p>
          <a:p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dist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[row][0]  row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121858" y="1825841"/>
            <a:ext cx="3255818" cy="31700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0 1 2 3 4 5 6 7 8 9</a:t>
            </a: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1 1 2 3 4 5 6 7 8 9</a:t>
            </a: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2 2 2 3 4 5 6 7 8 9</a:t>
            </a: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3 3 3 3 4 5 6 7 8 9</a:t>
            </a: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4 4 4 3 4 5 6 7 8 9</a:t>
            </a: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5 5 5 4 3 4 5 6 7 8</a:t>
            </a: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6 6 5 5 4 4 5 6 7 8</a:t>
            </a: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7 7 6 6 5 5 5 5 6 7</a:t>
            </a: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8 8 7 7 6 5 6 6 5 6</a:t>
            </a:r>
          </a:p>
          <a:p>
            <a:r>
              <a:rPr lang="fi-F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9 9 8 8 7 6 6 7 6 </a:t>
            </a:r>
            <a:r>
              <a:rPr lang="fi-F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endParaRPr lang="fi-FI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97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0" grpId="0" animBg="1"/>
      <p:bldP spid="10" grpId="0" animBg="1"/>
      <p:bldP spid="5" grpId="0" animBg="1"/>
      <p:bldP spid="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Used with </a:t>
            </a:r>
            <a:r>
              <a:rPr lang="en-US" dirty="0" smtClean="0">
                <a:solidFill>
                  <a:srgbClr val="0000FF"/>
                </a:solidFill>
              </a:rPr>
              <a:t>GPS Trajectories</a:t>
            </a:r>
            <a:endParaRPr lang="fi-FI" dirty="0">
              <a:solidFill>
                <a:srgbClr val="0000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7619" y="1724827"/>
            <a:ext cx="7976762" cy="4626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59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many?</a:t>
            </a:r>
            <a:endParaRPr lang="fi-FI" dirty="0"/>
          </a:p>
        </p:txBody>
      </p:sp>
      <p:grpSp>
        <p:nvGrpSpPr>
          <p:cNvPr id="24" name="Group 23"/>
          <p:cNvGrpSpPr/>
          <p:nvPr/>
        </p:nvGrpSpPr>
        <p:grpSpPr>
          <a:xfrm>
            <a:off x="4374709" y="1648691"/>
            <a:ext cx="6065073" cy="4682837"/>
            <a:chOff x="2975399" y="1787236"/>
            <a:chExt cx="6065073" cy="4682837"/>
          </a:xfrm>
        </p:grpSpPr>
        <p:pic>
          <p:nvPicPr>
            <p:cNvPr id="5" name="Content Placeholder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97616" y="1925782"/>
              <a:ext cx="1063582" cy="851290"/>
            </a:xfrm>
            <a:prstGeom prst="rect">
              <a:avLst/>
            </a:prstGeom>
          </p:spPr>
        </p:pic>
        <p:pic>
          <p:nvPicPr>
            <p:cNvPr id="6" name="Content Placeholder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95690" y="2812472"/>
              <a:ext cx="1063582" cy="851290"/>
            </a:xfrm>
            <a:prstGeom prst="rect">
              <a:avLst/>
            </a:prstGeom>
          </p:spPr>
        </p:pic>
        <p:pic>
          <p:nvPicPr>
            <p:cNvPr id="7" name="Content Placeholder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02962" y="1898072"/>
              <a:ext cx="1063582" cy="851290"/>
            </a:xfrm>
            <a:prstGeom prst="rect">
              <a:avLst/>
            </a:prstGeom>
          </p:spPr>
        </p:pic>
        <p:pic>
          <p:nvPicPr>
            <p:cNvPr id="8" name="Content Placeholder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94599" y="5527965"/>
              <a:ext cx="1063582" cy="851290"/>
            </a:xfrm>
            <a:prstGeom prst="rect">
              <a:avLst/>
            </a:prstGeom>
          </p:spPr>
        </p:pic>
        <p:pic>
          <p:nvPicPr>
            <p:cNvPr id="9" name="Content Placeholder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19144" y="1787236"/>
              <a:ext cx="1063582" cy="851290"/>
            </a:xfrm>
            <a:prstGeom prst="rect">
              <a:avLst/>
            </a:prstGeom>
          </p:spPr>
        </p:pic>
        <p:pic>
          <p:nvPicPr>
            <p:cNvPr id="10" name="Content Placeholder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5218" y="3851563"/>
              <a:ext cx="1063582" cy="851290"/>
            </a:xfrm>
            <a:prstGeom prst="rect">
              <a:avLst/>
            </a:prstGeom>
          </p:spPr>
        </p:pic>
        <p:pic>
          <p:nvPicPr>
            <p:cNvPr id="11" name="Content Placeholder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6890" y="3463637"/>
              <a:ext cx="1063582" cy="851290"/>
            </a:xfrm>
            <a:prstGeom prst="rect">
              <a:avLst/>
            </a:prstGeom>
          </p:spPr>
        </p:pic>
        <p:pic>
          <p:nvPicPr>
            <p:cNvPr id="12" name="Content Placeholder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75399" y="3796145"/>
              <a:ext cx="1063582" cy="851290"/>
            </a:xfrm>
            <a:prstGeom prst="rect">
              <a:avLst/>
            </a:prstGeom>
          </p:spPr>
        </p:pic>
        <p:pic>
          <p:nvPicPr>
            <p:cNvPr id="13" name="Content Placeholder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22162" y="3685307"/>
              <a:ext cx="1063582" cy="851290"/>
            </a:xfrm>
            <a:prstGeom prst="rect">
              <a:avLst/>
            </a:prstGeom>
          </p:spPr>
        </p:pic>
        <p:pic>
          <p:nvPicPr>
            <p:cNvPr id="14" name="Content Placeholder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3363" y="3089561"/>
              <a:ext cx="1063582" cy="851290"/>
            </a:xfrm>
            <a:prstGeom prst="rect">
              <a:avLst/>
            </a:prstGeom>
          </p:spPr>
        </p:pic>
        <p:pic>
          <p:nvPicPr>
            <p:cNvPr id="15" name="Content Placeholder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82925" y="2535380"/>
              <a:ext cx="1063582" cy="851290"/>
            </a:xfrm>
            <a:prstGeom prst="rect">
              <a:avLst/>
            </a:prstGeom>
          </p:spPr>
        </p:pic>
        <p:pic>
          <p:nvPicPr>
            <p:cNvPr id="16" name="Content Placeholder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7362" y="4724398"/>
              <a:ext cx="1063582" cy="851290"/>
            </a:xfrm>
            <a:prstGeom prst="rect">
              <a:avLst/>
            </a:prstGeom>
          </p:spPr>
        </p:pic>
        <p:pic>
          <p:nvPicPr>
            <p:cNvPr id="17" name="Content Placeholder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77182" y="4635112"/>
              <a:ext cx="1063582" cy="851290"/>
            </a:xfrm>
            <a:prstGeom prst="rect">
              <a:avLst/>
            </a:prstGeom>
          </p:spPr>
        </p:pic>
        <p:pic>
          <p:nvPicPr>
            <p:cNvPr id="18" name="Content Placeholder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1071" y="4621254"/>
              <a:ext cx="1063582" cy="851290"/>
            </a:xfrm>
            <a:prstGeom prst="rect">
              <a:avLst/>
            </a:prstGeom>
          </p:spPr>
        </p:pic>
        <p:pic>
          <p:nvPicPr>
            <p:cNvPr id="19" name="Content Placeholder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58233" y="4344164"/>
              <a:ext cx="1063582" cy="851290"/>
            </a:xfrm>
            <a:prstGeom prst="rect">
              <a:avLst/>
            </a:prstGeom>
          </p:spPr>
        </p:pic>
        <p:pic>
          <p:nvPicPr>
            <p:cNvPr id="20" name="Content Placeholder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24780" y="2889438"/>
              <a:ext cx="1063582" cy="851290"/>
            </a:xfrm>
            <a:prstGeom prst="rect">
              <a:avLst/>
            </a:prstGeom>
          </p:spPr>
        </p:pic>
        <p:pic>
          <p:nvPicPr>
            <p:cNvPr id="21" name="Content Placeholder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62488" y="5494093"/>
              <a:ext cx="1063582" cy="851290"/>
            </a:xfrm>
            <a:prstGeom prst="rect">
              <a:avLst/>
            </a:prstGeom>
          </p:spPr>
        </p:pic>
        <p:pic>
          <p:nvPicPr>
            <p:cNvPr id="23" name="Content Placeholder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32451" y="5618783"/>
              <a:ext cx="1063582" cy="851290"/>
            </a:xfrm>
            <a:prstGeom prst="rect">
              <a:avLst/>
            </a:prstGeom>
          </p:spPr>
        </p:pic>
      </p:grpSp>
      <p:pic>
        <p:nvPicPr>
          <p:cNvPr id="25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490" y="4599709"/>
            <a:ext cx="1063582" cy="851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667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distance</a:t>
            </a:r>
            <a:endParaRPr lang="fi-FI" dirty="0"/>
          </a:p>
        </p:txBody>
      </p:sp>
      <p:sp>
        <p:nvSpPr>
          <p:cNvPr id="4" name="TextBox 3"/>
          <p:cNvSpPr txBox="1"/>
          <p:nvPr/>
        </p:nvSpPr>
        <p:spPr>
          <a:xfrm>
            <a:off x="3588326" y="2521528"/>
            <a:ext cx="47580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ALGORITHM</a:t>
            </a:r>
            <a:endParaRPr lang="fi-FI" sz="6600" dirty="0"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88326" y="3588328"/>
            <a:ext cx="47580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BIORHYTHM</a:t>
            </a:r>
            <a:endParaRPr lang="fi-FI" sz="6600" dirty="0"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64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distance</a:t>
            </a:r>
            <a:endParaRPr lang="fi-FI" dirty="0"/>
          </a:p>
        </p:txBody>
      </p:sp>
      <p:sp>
        <p:nvSpPr>
          <p:cNvPr id="4" name="TextBox 3"/>
          <p:cNvSpPr txBox="1"/>
          <p:nvPr/>
        </p:nvSpPr>
        <p:spPr>
          <a:xfrm>
            <a:off x="3588326" y="2521528"/>
            <a:ext cx="47580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solidFill>
                  <a:srgbClr val="0000FF"/>
                </a:solidFill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ALGORI</a:t>
            </a:r>
            <a:r>
              <a:rPr lang="en-US" sz="6600" dirty="0" smtClean="0"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THM</a:t>
            </a:r>
            <a:endParaRPr lang="fi-FI" sz="6600" dirty="0"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88326" y="3588328"/>
            <a:ext cx="47580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solidFill>
                  <a:srgbClr val="0000FF"/>
                </a:solidFill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BIORHY</a:t>
            </a:r>
            <a:r>
              <a:rPr lang="en-US" sz="6600" dirty="0" smtClean="0"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THM</a:t>
            </a:r>
            <a:endParaRPr lang="fi-FI" sz="6600" dirty="0"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rot="20487194">
            <a:off x="6943307" y="4516724"/>
            <a:ext cx="3320140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Hamming Distance</a:t>
            </a:r>
          </a:p>
          <a:p>
            <a:pPr algn="ctr"/>
            <a:r>
              <a:rPr lang="en-US" sz="5400" dirty="0">
                <a:solidFill>
                  <a:srgbClr val="0000FF"/>
                </a:solidFill>
              </a:rPr>
              <a:t>6</a:t>
            </a:r>
            <a:endParaRPr lang="fi-FI" sz="3200" dirty="0">
              <a:solidFill>
                <a:srgbClr val="0000FF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6954476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459214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963949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8281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distance</a:t>
            </a:r>
            <a:endParaRPr lang="fi-FI" dirty="0"/>
          </a:p>
        </p:txBody>
      </p:sp>
      <p:sp>
        <p:nvSpPr>
          <p:cNvPr id="4" name="TextBox 3"/>
          <p:cNvSpPr txBox="1"/>
          <p:nvPr/>
        </p:nvSpPr>
        <p:spPr>
          <a:xfrm>
            <a:off x="3588326" y="2521528"/>
            <a:ext cx="47580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   OR THM</a:t>
            </a:r>
            <a:endParaRPr lang="fi-FI" sz="6600" dirty="0"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88326" y="3588328"/>
            <a:ext cx="47580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  OR  THM</a:t>
            </a:r>
            <a:endParaRPr lang="fi-FI" sz="6600" dirty="0"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88326" y="2521528"/>
            <a:ext cx="47580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solidFill>
                  <a:srgbClr val="0000FF"/>
                </a:solidFill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ALG</a:t>
            </a:r>
            <a:r>
              <a:rPr lang="en-US" sz="6600" dirty="0" smtClean="0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  </a:t>
            </a:r>
            <a:r>
              <a:rPr lang="en-US" sz="6600" dirty="0" smtClean="0">
                <a:solidFill>
                  <a:srgbClr val="0000FF"/>
                </a:solidFill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I</a:t>
            </a:r>
            <a:r>
              <a:rPr lang="en-US" sz="6600" dirty="0" smtClean="0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   </a:t>
            </a:r>
            <a:endParaRPr lang="fi-FI" sz="6600" dirty="0">
              <a:solidFill>
                <a:schemeClr val="bg1">
                  <a:lumMod val="75000"/>
                </a:schemeClr>
              </a:solidFill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88326" y="3588328"/>
            <a:ext cx="47580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solidFill>
                  <a:srgbClr val="0000FF"/>
                </a:solidFill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BI</a:t>
            </a:r>
            <a:r>
              <a:rPr lang="en-US" sz="6600" dirty="0" smtClean="0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  </a:t>
            </a:r>
            <a:r>
              <a:rPr lang="en-US" sz="6600" dirty="0" smtClean="0">
                <a:solidFill>
                  <a:srgbClr val="0000FF"/>
                </a:solidFill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HY</a:t>
            </a:r>
            <a:r>
              <a:rPr lang="en-US" sz="6600" dirty="0" smtClean="0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   </a:t>
            </a:r>
            <a:endParaRPr lang="fi-FI" sz="6600" dirty="0">
              <a:solidFill>
                <a:schemeClr val="bg1">
                  <a:lumMod val="75000"/>
                </a:schemeClr>
              </a:solidFill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flipH="1">
            <a:off x="5015346" y="3394364"/>
            <a:ext cx="277091" cy="4017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954476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459214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7963949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 rot="20487194">
            <a:off x="7429625" y="4516724"/>
            <a:ext cx="2347502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Edit Distance</a:t>
            </a:r>
          </a:p>
          <a:p>
            <a:pPr algn="ctr"/>
            <a:r>
              <a:rPr lang="en-US" sz="5400" dirty="0" smtClean="0">
                <a:solidFill>
                  <a:srgbClr val="0000FF"/>
                </a:solidFill>
              </a:rPr>
              <a:t>5</a:t>
            </a:r>
            <a:endParaRPr lang="fi-FI" sz="3200" dirty="0">
              <a:solidFill>
                <a:srgbClr val="0000FF"/>
              </a:solidFill>
            </a:endParaRPr>
          </a:p>
        </p:txBody>
      </p:sp>
      <p:cxnSp>
        <p:nvCxnSpPr>
          <p:cNvPr id="59" name="Straight Connector 58"/>
          <p:cNvCxnSpPr/>
          <p:nvPr/>
        </p:nvCxnSpPr>
        <p:spPr>
          <a:xfrm flipH="1">
            <a:off x="5486399" y="3394364"/>
            <a:ext cx="277091" cy="4017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574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Used to </a:t>
            </a:r>
            <a:r>
              <a:rPr lang="en-US" dirty="0" smtClean="0">
                <a:solidFill>
                  <a:srgbClr val="0000FF"/>
                </a:solidFill>
              </a:rPr>
              <a:t>Detect and Fix Typos</a:t>
            </a:r>
            <a:endParaRPr lang="fi-FI" dirty="0">
              <a:solidFill>
                <a:srgbClr val="0000FF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6328" y="1715237"/>
            <a:ext cx="6539346" cy="471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1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Used in </a:t>
            </a:r>
            <a:r>
              <a:rPr lang="en-US" dirty="0" smtClean="0">
                <a:solidFill>
                  <a:srgbClr val="0000FF"/>
                </a:solidFill>
              </a:rPr>
              <a:t>DNA Sequence Alignment</a:t>
            </a:r>
            <a:endParaRPr lang="fi-FI" dirty="0">
              <a:solidFill>
                <a:srgbClr val="0000FF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-2337918" y="2521528"/>
            <a:ext cx="1238031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ACTA-GGATTACGGGCCCGCTAC-</a:t>
            </a:r>
            <a:endParaRPr lang="fi-FI" sz="6600" dirty="0"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-2337918" y="3588328"/>
            <a:ext cx="1238031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ACTACG-ATTA---G-CC-CTA-T</a:t>
            </a:r>
            <a:endParaRPr lang="fi-FI" sz="6600" dirty="0"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2530250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034988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053940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063416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6568151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583348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8088086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8592824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-2014041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-1509120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-1004199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499278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10564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520406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025327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679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</a:t>
            </a:r>
            <a:r>
              <a:rPr lang="en-US" dirty="0" err="1" smtClean="0"/>
              <a:t>subproblems</a:t>
            </a:r>
            <a:endParaRPr lang="fi-FI" dirty="0"/>
          </a:p>
        </p:txBody>
      </p:sp>
      <p:sp>
        <p:nvSpPr>
          <p:cNvPr id="5" name="TextBox 4"/>
          <p:cNvSpPr txBox="1"/>
          <p:nvPr/>
        </p:nvSpPr>
        <p:spPr>
          <a:xfrm>
            <a:off x="-2337918" y="2521528"/>
            <a:ext cx="1238031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ACTA-GGATTACGGGCCCGCTAC-</a:t>
            </a:r>
            <a:endParaRPr lang="fi-FI" sz="6600" b="1" dirty="0">
              <a:solidFill>
                <a:srgbClr val="0000FF"/>
              </a:solidFill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337918" y="3588328"/>
            <a:ext cx="1238031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ACTACG-ATTA---G-CC-CTA-T</a:t>
            </a:r>
            <a:endParaRPr lang="fi-FI" sz="6600" b="1" dirty="0">
              <a:solidFill>
                <a:srgbClr val="0000FF"/>
              </a:solidFill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530250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34988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053940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063416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568151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583348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8088086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8592824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-2014041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-1509120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-1004199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-499278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10564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520406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025327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-2479964" y="1828800"/>
            <a:ext cx="12538364" cy="2715491"/>
            <a:chOff x="-2479964" y="1828800"/>
            <a:chExt cx="12538364" cy="2715491"/>
          </a:xfrm>
        </p:grpSpPr>
        <p:sp>
          <p:nvSpPr>
            <p:cNvPr id="25" name="Rounded Rectangle 24"/>
            <p:cNvSpPr/>
            <p:nvPr/>
          </p:nvSpPr>
          <p:spPr>
            <a:xfrm>
              <a:off x="-2479964" y="2618509"/>
              <a:ext cx="12538364" cy="1925782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355274" y="1828800"/>
              <a:ext cx="458067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dirty="0" smtClean="0"/>
                <a:t>Edit distance = 42</a:t>
              </a:r>
              <a:endParaRPr lang="fi-FI" sz="4800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0380534" y="2521528"/>
            <a:ext cx="692818" cy="2174796"/>
            <a:chOff x="10380534" y="2521528"/>
            <a:chExt cx="692818" cy="2174796"/>
          </a:xfrm>
        </p:grpSpPr>
        <p:sp>
          <p:nvSpPr>
            <p:cNvPr id="34" name="TextBox 33"/>
            <p:cNvSpPr txBox="1"/>
            <p:nvPr/>
          </p:nvSpPr>
          <p:spPr>
            <a:xfrm>
              <a:off x="10380534" y="2521528"/>
              <a:ext cx="692818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600" b="1" dirty="0" smtClean="0">
                  <a:solidFill>
                    <a:srgbClr val="0000FF"/>
                  </a:solidFill>
                  <a:latin typeface="Courier New" panose="02070309020205020404" pitchFamily="49" charset="0"/>
                  <a:ea typeface="MS Gothic" panose="020B0609070205080204" pitchFamily="49" charset="-128"/>
                  <a:cs typeface="Courier New" panose="02070309020205020404" pitchFamily="49" charset="0"/>
                </a:rPr>
                <a:t>T</a:t>
              </a:r>
              <a:endParaRPr lang="fi-FI" sz="6600" b="1" dirty="0">
                <a:solidFill>
                  <a:srgbClr val="0000FF"/>
                </a:solidFill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0380534" y="3588328"/>
              <a:ext cx="692818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600" b="1" dirty="0" smtClean="0">
                  <a:solidFill>
                    <a:srgbClr val="0000FF"/>
                  </a:solidFill>
                  <a:latin typeface="Courier New" panose="02070309020205020404" pitchFamily="49" charset="0"/>
                  <a:ea typeface="MS Gothic" panose="020B0609070205080204" pitchFamily="49" charset="-128"/>
                  <a:cs typeface="Courier New" panose="02070309020205020404" pitchFamily="49" charset="0"/>
                </a:rPr>
                <a:t>A</a:t>
              </a:r>
              <a:endParaRPr lang="fi-FI" sz="6600" b="1" dirty="0">
                <a:solidFill>
                  <a:srgbClr val="0000FF"/>
                </a:solidFill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7523032" y="4682836"/>
            <a:ext cx="4303164" cy="830997"/>
            <a:chOff x="7523032" y="4682836"/>
            <a:chExt cx="4303164" cy="830997"/>
          </a:xfrm>
        </p:grpSpPr>
        <p:sp>
          <p:nvSpPr>
            <p:cNvPr id="40" name="TextBox 39"/>
            <p:cNvSpPr txBox="1"/>
            <p:nvPr/>
          </p:nvSpPr>
          <p:spPr>
            <a:xfrm>
              <a:off x="7523032" y="4682836"/>
              <a:ext cx="170751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dirty="0" smtClean="0"/>
                <a:t>42 + </a:t>
              </a:r>
              <a:r>
                <a:rPr lang="en-US" sz="4800" dirty="0" smtClean="0">
                  <a:solidFill>
                    <a:srgbClr val="0000FF"/>
                  </a:solidFill>
                </a:rPr>
                <a:t>1</a:t>
              </a:r>
              <a:endParaRPr lang="fi-FI" sz="4800" dirty="0">
                <a:solidFill>
                  <a:srgbClr val="0000FF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9642778" y="4779819"/>
              <a:ext cx="218341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0000FF"/>
                  </a:solidFill>
                </a:rPr>
                <a:t>substitution</a:t>
              </a:r>
              <a:endParaRPr lang="fi-FI" sz="3200" dirty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5184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</a:t>
            </a:r>
            <a:r>
              <a:rPr lang="en-US" dirty="0" err="1"/>
              <a:t>subproblems</a:t>
            </a:r>
            <a:endParaRPr lang="fi-FI" dirty="0"/>
          </a:p>
        </p:txBody>
      </p:sp>
      <p:sp>
        <p:nvSpPr>
          <p:cNvPr id="5" name="TextBox 4"/>
          <p:cNvSpPr txBox="1"/>
          <p:nvPr/>
        </p:nvSpPr>
        <p:spPr>
          <a:xfrm>
            <a:off x="-2337918" y="2521528"/>
            <a:ext cx="1339661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ACTA-GGATTACGGGCCCGCTAC-- </a:t>
            </a:r>
            <a:endParaRPr lang="fi-FI" sz="6600" b="1" dirty="0">
              <a:solidFill>
                <a:srgbClr val="0000FF"/>
              </a:solidFill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337918" y="3588328"/>
            <a:ext cx="1288846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ACTACG-ATTA---G-CC-CTA-T </a:t>
            </a:r>
            <a:endParaRPr lang="fi-FI" sz="6600" b="1" dirty="0">
              <a:solidFill>
                <a:srgbClr val="0000FF"/>
              </a:solidFill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530250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34988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053940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063416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568151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583348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8088086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8592824" y="3377267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-2014041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-1509120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-1004199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-499278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10564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520406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025327" y="3384192"/>
            <a:ext cx="0" cy="419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0380534" y="2521528"/>
            <a:ext cx="69281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T</a:t>
            </a:r>
            <a:endParaRPr lang="fi-FI" sz="6600" b="1" dirty="0">
              <a:solidFill>
                <a:srgbClr val="0000FF"/>
              </a:solidFill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380534" y="3588328"/>
            <a:ext cx="69281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MS Gothic" panose="020B0609070205080204" pitchFamily="49" charset="-128"/>
                <a:cs typeface="Courier New" panose="02070309020205020404" pitchFamily="49" charset="0"/>
              </a:rPr>
              <a:t>A</a:t>
            </a:r>
            <a:endParaRPr lang="fi-FI" sz="6600" b="1" dirty="0">
              <a:solidFill>
                <a:srgbClr val="0000FF"/>
              </a:solidFill>
              <a:latin typeface="Courier New" panose="02070309020205020404" pitchFamily="49" charset="0"/>
              <a:ea typeface="MS Gothic" panose="020B0609070205080204" pitchFamily="49" charset="-128"/>
              <a:cs typeface="Courier New" panose="02070309020205020404" pitchFamily="49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355274" y="1828800"/>
            <a:ext cx="45806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Edit distance = 43</a:t>
            </a:r>
            <a:endParaRPr lang="fi-FI" sz="4800" dirty="0"/>
          </a:p>
        </p:txBody>
      </p:sp>
      <p:sp>
        <p:nvSpPr>
          <p:cNvPr id="31" name="Rounded Rectangle 25"/>
          <p:cNvSpPr/>
          <p:nvPr/>
        </p:nvSpPr>
        <p:spPr>
          <a:xfrm flipV="1">
            <a:off x="-2479964" y="2618509"/>
            <a:ext cx="13743710" cy="1925782"/>
          </a:xfrm>
          <a:custGeom>
            <a:avLst/>
            <a:gdLst>
              <a:gd name="connsiteX0" fmla="*/ 0 w 12538364"/>
              <a:gd name="connsiteY0" fmla="*/ 320970 h 1925782"/>
              <a:gd name="connsiteX1" fmla="*/ 320970 w 12538364"/>
              <a:gd name="connsiteY1" fmla="*/ 0 h 1925782"/>
              <a:gd name="connsiteX2" fmla="*/ 12217394 w 12538364"/>
              <a:gd name="connsiteY2" fmla="*/ 0 h 1925782"/>
              <a:gd name="connsiteX3" fmla="*/ 12538364 w 12538364"/>
              <a:gd name="connsiteY3" fmla="*/ 320970 h 1925782"/>
              <a:gd name="connsiteX4" fmla="*/ 12538364 w 12538364"/>
              <a:gd name="connsiteY4" fmla="*/ 1604812 h 1925782"/>
              <a:gd name="connsiteX5" fmla="*/ 12217394 w 12538364"/>
              <a:gd name="connsiteY5" fmla="*/ 1925782 h 1925782"/>
              <a:gd name="connsiteX6" fmla="*/ 320970 w 12538364"/>
              <a:gd name="connsiteY6" fmla="*/ 1925782 h 1925782"/>
              <a:gd name="connsiteX7" fmla="*/ 0 w 12538364"/>
              <a:gd name="connsiteY7" fmla="*/ 1604812 h 1925782"/>
              <a:gd name="connsiteX8" fmla="*/ 0 w 12538364"/>
              <a:gd name="connsiteY8" fmla="*/ 320970 h 1925782"/>
              <a:gd name="connsiteX0" fmla="*/ 0 w 13563600"/>
              <a:gd name="connsiteY0" fmla="*/ 320970 h 1925782"/>
              <a:gd name="connsiteX1" fmla="*/ 320970 w 13563600"/>
              <a:gd name="connsiteY1" fmla="*/ 0 h 1925782"/>
              <a:gd name="connsiteX2" fmla="*/ 12217394 w 13563600"/>
              <a:gd name="connsiteY2" fmla="*/ 0 h 1925782"/>
              <a:gd name="connsiteX3" fmla="*/ 13563600 w 13563600"/>
              <a:gd name="connsiteY3" fmla="*/ 334824 h 1925782"/>
              <a:gd name="connsiteX4" fmla="*/ 12538364 w 13563600"/>
              <a:gd name="connsiteY4" fmla="*/ 1604812 h 1925782"/>
              <a:gd name="connsiteX5" fmla="*/ 12217394 w 13563600"/>
              <a:gd name="connsiteY5" fmla="*/ 1925782 h 1925782"/>
              <a:gd name="connsiteX6" fmla="*/ 320970 w 13563600"/>
              <a:gd name="connsiteY6" fmla="*/ 1925782 h 1925782"/>
              <a:gd name="connsiteX7" fmla="*/ 0 w 13563600"/>
              <a:gd name="connsiteY7" fmla="*/ 1604812 h 1925782"/>
              <a:gd name="connsiteX8" fmla="*/ 0 w 13563600"/>
              <a:gd name="connsiteY8" fmla="*/ 320970 h 1925782"/>
              <a:gd name="connsiteX0" fmla="*/ 0 w 13563600"/>
              <a:gd name="connsiteY0" fmla="*/ 320970 h 1925782"/>
              <a:gd name="connsiteX1" fmla="*/ 320970 w 13563600"/>
              <a:gd name="connsiteY1" fmla="*/ 0 h 1925782"/>
              <a:gd name="connsiteX2" fmla="*/ 13256485 w 13563600"/>
              <a:gd name="connsiteY2" fmla="*/ 13855 h 1925782"/>
              <a:gd name="connsiteX3" fmla="*/ 13563600 w 13563600"/>
              <a:gd name="connsiteY3" fmla="*/ 334824 h 1925782"/>
              <a:gd name="connsiteX4" fmla="*/ 12538364 w 13563600"/>
              <a:gd name="connsiteY4" fmla="*/ 1604812 h 1925782"/>
              <a:gd name="connsiteX5" fmla="*/ 12217394 w 13563600"/>
              <a:gd name="connsiteY5" fmla="*/ 1925782 h 1925782"/>
              <a:gd name="connsiteX6" fmla="*/ 320970 w 13563600"/>
              <a:gd name="connsiteY6" fmla="*/ 1925782 h 1925782"/>
              <a:gd name="connsiteX7" fmla="*/ 0 w 13563600"/>
              <a:gd name="connsiteY7" fmla="*/ 1604812 h 1925782"/>
              <a:gd name="connsiteX8" fmla="*/ 0 w 13563600"/>
              <a:gd name="connsiteY8" fmla="*/ 320970 h 1925782"/>
              <a:gd name="connsiteX0" fmla="*/ 0 w 13743710"/>
              <a:gd name="connsiteY0" fmla="*/ 320970 h 1925782"/>
              <a:gd name="connsiteX1" fmla="*/ 320970 w 13743710"/>
              <a:gd name="connsiteY1" fmla="*/ 0 h 1925782"/>
              <a:gd name="connsiteX2" fmla="*/ 13256485 w 13743710"/>
              <a:gd name="connsiteY2" fmla="*/ 13855 h 1925782"/>
              <a:gd name="connsiteX3" fmla="*/ 13743710 w 13743710"/>
              <a:gd name="connsiteY3" fmla="*/ 307115 h 1925782"/>
              <a:gd name="connsiteX4" fmla="*/ 12538364 w 13743710"/>
              <a:gd name="connsiteY4" fmla="*/ 1604812 h 1925782"/>
              <a:gd name="connsiteX5" fmla="*/ 12217394 w 13743710"/>
              <a:gd name="connsiteY5" fmla="*/ 1925782 h 1925782"/>
              <a:gd name="connsiteX6" fmla="*/ 320970 w 13743710"/>
              <a:gd name="connsiteY6" fmla="*/ 1925782 h 1925782"/>
              <a:gd name="connsiteX7" fmla="*/ 0 w 13743710"/>
              <a:gd name="connsiteY7" fmla="*/ 1604812 h 1925782"/>
              <a:gd name="connsiteX8" fmla="*/ 0 w 13743710"/>
              <a:gd name="connsiteY8" fmla="*/ 320970 h 1925782"/>
              <a:gd name="connsiteX0" fmla="*/ 0 w 13743710"/>
              <a:gd name="connsiteY0" fmla="*/ 320970 h 1925782"/>
              <a:gd name="connsiteX1" fmla="*/ 320970 w 13743710"/>
              <a:gd name="connsiteY1" fmla="*/ 0 h 1925782"/>
              <a:gd name="connsiteX2" fmla="*/ 13408885 w 13743710"/>
              <a:gd name="connsiteY2" fmla="*/ 13855 h 1925782"/>
              <a:gd name="connsiteX3" fmla="*/ 13743710 w 13743710"/>
              <a:gd name="connsiteY3" fmla="*/ 307115 h 1925782"/>
              <a:gd name="connsiteX4" fmla="*/ 12538364 w 13743710"/>
              <a:gd name="connsiteY4" fmla="*/ 1604812 h 1925782"/>
              <a:gd name="connsiteX5" fmla="*/ 12217394 w 13743710"/>
              <a:gd name="connsiteY5" fmla="*/ 1925782 h 1925782"/>
              <a:gd name="connsiteX6" fmla="*/ 320970 w 13743710"/>
              <a:gd name="connsiteY6" fmla="*/ 1925782 h 1925782"/>
              <a:gd name="connsiteX7" fmla="*/ 0 w 13743710"/>
              <a:gd name="connsiteY7" fmla="*/ 1604812 h 1925782"/>
              <a:gd name="connsiteX8" fmla="*/ 0 w 13743710"/>
              <a:gd name="connsiteY8" fmla="*/ 320970 h 1925782"/>
              <a:gd name="connsiteX0" fmla="*/ 0 w 13743710"/>
              <a:gd name="connsiteY0" fmla="*/ 320970 h 1925782"/>
              <a:gd name="connsiteX1" fmla="*/ 320970 w 13743710"/>
              <a:gd name="connsiteY1" fmla="*/ 0 h 1925782"/>
              <a:gd name="connsiteX2" fmla="*/ 13408885 w 13743710"/>
              <a:gd name="connsiteY2" fmla="*/ 13855 h 1925782"/>
              <a:gd name="connsiteX3" fmla="*/ 13743710 w 13743710"/>
              <a:gd name="connsiteY3" fmla="*/ 307115 h 1925782"/>
              <a:gd name="connsiteX4" fmla="*/ 12801601 w 13743710"/>
              <a:gd name="connsiteY4" fmla="*/ 1590957 h 1925782"/>
              <a:gd name="connsiteX5" fmla="*/ 12217394 w 13743710"/>
              <a:gd name="connsiteY5" fmla="*/ 1925782 h 1925782"/>
              <a:gd name="connsiteX6" fmla="*/ 320970 w 13743710"/>
              <a:gd name="connsiteY6" fmla="*/ 1925782 h 1925782"/>
              <a:gd name="connsiteX7" fmla="*/ 0 w 13743710"/>
              <a:gd name="connsiteY7" fmla="*/ 1604812 h 1925782"/>
              <a:gd name="connsiteX8" fmla="*/ 0 w 13743710"/>
              <a:gd name="connsiteY8" fmla="*/ 320970 h 1925782"/>
              <a:gd name="connsiteX0" fmla="*/ 0 w 13743710"/>
              <a:gd name="connsiteY0" fmla="*/ 320970 h 1925782"/>
              <a:gd name="connsiteX1" fmla="*/ 320970 w 13743710"/>
              <a:gd name="connsiteY1" fmla="*/ 0 h 1925782"/>
              <a:gd name="connsiteX2" fmla="*/ 13408885 w 13743710"/>
              <a:gd name="connsiteY2" fmla="*/ 13855 h 1925782"/>
              <a:gd name="connsiteX3" fmla="*/ 13743710 w 13743710"/>
              <a:gd name="connsiteY3" fmla="*/ 307115 h 1925782"/>
              <a:gd name="connsiteX4" fmla="*/ 12801601 w 13743710"/>
              <a:gd name="connsiteY4" fmla="*/ 1590957 h 1925782"/>
              <a:gd name="connsiteX5" fmla="*/ 12536048 w 13743710"/>
              <a:gd name="connsiteY5" fmla="*/ 1925782 h 1925782"/>
              <a:gd name="connsiteX6" fmla="*/ 320970 w 13743710"/>
              <a:gd name="connsiteY6" fmla="*/ 1925782 h 1925782"/>
              <a:gd name="connsiteX7" fmla="*/ 0 w 13743710"/>
              <a:gd name="connsiteY7" fmla="*/ 1604812 h 1925782"/>
              <a:gd name="connsiteX8" fmla="*/ 0 w 13743710"/>
              <a:gd name="connsiteY8" fmla="*/ 320970 h 1925782"/>
              <a:gd name="connsiteX0" fmla="*/ 0 w 13743710"/>
              <a:gd name="connsiteY0" fmla="*/ 320970 h 1925782"/>
              <a:gd name="connsiteX1" fmla="*/ 320970 w 13743710"/>
              <a:gd name="connsiteY1" fmla="*/ 0 h 1925782"/>
              <a:gd name="connsiteX2" fmla="*/ 13408885 w 13743710"/>
              <a:gd name="connsiteY2" fmla="*/ 13855 h 1925782"/>
              <a:gd name="connsiteX3" fmla="*/ 13743710 w 13743710"/>
              <a:gd name="connsiteY3" fmla="*/ 307115 h 1925782"/>
              <a:gd name="connsiteX4" fmla="*/ 12857019 w 13743710"/>
              <a:gd name="connsiteY4" fmla="*/ 1590957 h 1925782"/>
              <a:gd name="connsiteX5" fmla="*/ 12536048 w 13743710"/>
              <a:gd name="connsiteY5" fmla="*/ 1925782 h 1925782"/>
              <a:gd name="connsiteX6" fmla="*/ 320970 w 13743710"/>
              <a:gd name="connsiteY6" fmla="*/ 1925782 h 1925782"/>
              <a:gd name="connsiteX7" fmla="*/ 0 w 13743710"/>
              <a:gd name="connsiteY7" fmla="*/ 1604812 h 1925782"/>
              <a:gd name="connsiteX8" fmla="*/ 0 w 13743710"/>
              <a:gd name="connsiteY8" fmla="*/ 320970 h 1925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743710" h="1925782">
                <a:moveTo>
                  <a:pt x="0" y="320970"/>
                </a:moveTo>
                <a:cubicBezTo>
                  <a:pt x="0" y="143703"/>
                  <a:pt x="143703" y="0"/>
                  <a:pt x="320970" y="0"/>
                </a:cubicBezTo>
                <a:lnTo>
                  <a:pt x="13408885" y="13855"/>
                </a:lnTo>
                <a:cubicBezTo>
                  <a:pt x="13586152" y="13855"/>
                  <a:pt x="13743710" y="129848"/>
                  <a:pt x="13743710" y="307115"/>
                </a:cubicBezTo>
                <a:cubicBezTo>
                  <a:pt x="13743710" y="735062"/>
                  <a:pt x="12857019" y="1163010"/>
                  <a:pt x="12857019" y="1590957"/>
                </a:cubicBezTo>
                <a:cubicBezTo>
                  <a:pt x="12857019" y="1768224"/>
                  <a:pt x="12713315" y="1925782"/>
                  <a:pt x="12536048" y="1925782"/>
                </a:cubicBezTo>
                <a:lnTo>
                  <a:pt x="320970" y="1925782"/>
                </a:lnTo>
                <a:cubicBezTo>
                  <a:pt x="143703" y="1925782"/>
                  <a:pt x="0" y="1782079"/>
                  <a:pt x="0" y="1604812"/>
                </a:cubicBezTo>
                <a:lnTo>
                  <a:pt x="0" y="32097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TextBox 34"/>
          <p:cNvSpPr txBox="1"/>
          <p:nvPr/>
        </p:nvSpPr>
        <p:spPr>
          <a:xfrm>
            <a:off x="7523032" y="4682836"/>
            <a:ext cx="17075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42 + </a:t>
            </a:r>
            <a:r>
              <a:rPr lang="en-US" sz="4800" dirty="0" smtClean="0">
                <a:solidFill>
                  <a:srgbClr val="0000FF"/>
                </a:solidFill>
              </a:rPr>
              <a:t>1</a:t>
            </a:r>
            <a:endParaRPr lang="fi-FI" sz="4800" dirty="0">
              <a:solidFill>
                <a:srgbClr val="0000FF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523032" y="5306293"/>
            <a:ext cx="3964969" cy="830997"/>
            <a:chOff x="7523032" y="5306293"/>
            <a:chExt cx="3964969" cy="830997"/>
          </a:xfrm>
        </p:grpSpPr>
        <p:sp>
          <p:nvSpPr>
            <p:cNvPr id="36" name="TextBox 35"/>
            <p:cNvSpPr txBox="1"/>
            <p:nvPr/>
          </p:nvSpPr>
          <p:spPr>
            <a:xfrm>
              <a:off x="7523032" y="5306293"/>
              <a:ext cx="170751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dirty="0" smtClean="0"/>
                <a:t>43 + </a:t>
              </a:r>
              <a:r>
                <a:rPr lang="en-US" sz="4800" dirty="0" smtClean="0">
                  <a:solidFill>
                    <a:srgbClr val="0000FF"/>
                  </a:solidFill>
                </a:rPr>
                <a:t>1</a:t>
              </a:r>
              <a:endParaRPr lang="fi-FI" sz="4800" dirty="0">
                <a:solidFill>
                  <a:srgbClr val="0000FF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9947579" y="5375566"/>
              <a:ext cx="15404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0000FF"/>
                  </a:solidFill>
                </a:rPr>
                <a:t>removal</a:t>
              </a:r>
              <a:endParaRPr lang="fi-FI" sz="3200" dirty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160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593</Words>
  <Application>Microsoft Office PowerPoint</Application>
  <PresentationFormat>Widescreen</PresentationFormat>
  <Paragraphs>145</Paragraphs>
  <Slides>14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MS Gothic</vt:lpstr>
      <vt:lpstr>Arial</vt:lpstr>
      <vt:lpstr>Calibri</vt:lpstr>
      <vt:lpstr>Calibri Light</vt:lpstr>
      <vt:lpstr>Courier New</vt:lpstr>
      <vt:lpstr>Wingdings</vt:lpstr>
      <vt:lpstr>Office Theme</vt:lpstr>
      <vt:lpstr>Dynamic Programming  in a nutshell</vt:lpstr>
      <vt:lpstr>How many?</vt:lpstr>
      <vt:lpstr>String distance</vt:lpstr>
      <vt:lpstr>String distance</vt:lpstr>
      <vt:lpstr>String distance</vt:lpstr>
      <vt:lpstr>Used to Detect and Fix Typos</vt:lpstr>
      <vt:lpstr>Used in DNA Sequence Alignment</vt:lpstr>
      <vt:lpstr>Three subproblems</vt:lpstr>
      <vt:lpstr>Three subproblems</vt:lpstr>
      <vt:lpstr>Three subproblems</vt:lpstr>
      <vt:lpstr>Three subproblems</vt:lpstr>
      <vt:lpstr>Recursive Algorithm</vt:lpstr>
      <vt:lpstr>Dynamic Programming Algorithm</vt:lpstr>
      <vt:lpstr>Used with GPS Trajectories</vt:lpstr>
    </vt:vector>
  </TitlesOfParts>
  <Company>University of Eastern Finland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Programming  in a nutshell</dc:title>
  <dc:creator>Radu Mariescu-Istodor</dc:creator>
  <cp:lastModifiedBy>Radu Mariescu-Istodor</cp:lastModifiedBy>
  <cp:revision>22</cp:revision>
  <dcterms:created xsi:type="dcterms:W3CDTF">2018-09-19T05:50:54Z</dcterms:created>
  <dcterms:modified xsi:type="dcterms:W3CDTF">2018-09-19T10:56:19Z</dcterms:modified>
</cp:coreProperties>
</file>